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5" r:id="rId2"/>
    <p:sldId id="284" r:id="rId3"/>
    <p:sldId id="293" r:id="rId4"/>
    <p:sldId id="319" r:id="rId5"/>
    <p:sldId id="320" r:id="rId6"/>
    <p:sldId id="321" r:id="rId7"/>
    <p:sldId id="294" r:id="rId8"/>
    <p:sldId id="329" r:id="rId9"/>
    <p:sldId id="335" r:id="rId10"/>
    <p:sldId id="336" r:id="rId11"/>
    <p:sldId id="341" r:id="rId12"/>
    <p:sldId id="352" r:id="rId13"/>
    <p:sldId id="337" r:id="rId14"/>
    <p:sldId id="340" r:id="rId15"/>
    <p:sldId id="334" r:id="rId16"/>
    <p:sldId id="342" r:id="rId17"/>
    <p:sldId id="331" r:id="rId18"/>
    <p:sldId id="343" r:id="rId19"/>
    <p:sldId id="346" r:id="rId20"/>
    <p:sldId id="347" r:id="rId21"/>
    <p:sldId id="295" r:id="rId22"/>
    <p:sldId id="324" r:id="rId23"/>
    <p:sldId id="327" r:id="rId24"/>
    <p:sldId id="328" r:id="rId25"/>
    <p:sldId id="296" r:id="rId26"/>
    <p:sldId id="316" r:id="rId27"/>
    <p:sldId id="322" r:id="rId28"/>
    <p:sldId id="323" r:id="rId29"/>
    <p:sldId id="292" r:id="rId30"/>
    <p:sldId id="333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DAF"/>
    <a:srgbClr val="219683"/>
    <a:srgbClr val="2CBCA3"/>
    <a:srgbClr val="27AF97"/>
    <a:srgbClr val="EEF38D"/>
    <a:srgbClr val="2F2F2F"/>
    <a:srgbClr val="FFFFFF"/>
    <a:srgbClr val="25A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4" autoAdjust="0"/>
    <p:restoredTop sz="76291" autoAdjust="0"/>
  </p:normalViewPr>
  <p:slideViewPr>
    <p:cSldViewPr snapToGrid="0" showGuides="1">
      <p:cViewPr>
        <p:scale>
          <a:sx n="80" d="100"/>
          <a:sy n="80" d="100"/>
        </p:scale>
        <p:origin x="152" y="-15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1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D99A5-C286-C54F-ABC9-539C1E42BBEA}" type="datetimeFigureOut">
              <a:t>17/11/27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A2977-8D42-E948-91AA-54D7EE4886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42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26372-F672-443C-972B-E761EB3B3BCC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14921-AF06-4288-8C1E-34109FD1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97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39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126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09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10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57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04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4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2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13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6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80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89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630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14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93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44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117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2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7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1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879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SLB</a:t>
            </a:r>
            <a:r>
              <a:rPr lang="zh-CN" altLang="en-US" dirty="0"/>
              <a:t> 配置问题   服务端不可用   发布过程中    服务</a:t>
            </a:r>
            <a:r>
              <a:rPr lang="en-US" altLang="zh-CN" dirty="0"/>
              <a:t>IP</a:t>
            </a:r>
            <a:r>
              <a:rPr lang="zh-CN" altLang="en-US" dirty="0"/>
              <a:t>未摘掉等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41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MGW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有内网、外网两种集群，分别提供内网和公网的四层负载均衡服务。如果你需要在内网（私有云）环境提供服务，可以申请内网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mgw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；如果你需要提供公网服务，可以申请外网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mgw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MGW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的网络结构：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https://wiki.sankuai.com/pages/viewpage.action?pageId=476172796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/>
              <a:t/>
            </a:r>
            <a:br>
              <a:rPr lang="zh-CN" altLang="en-US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14921-AF06-4288-8C1E-34109FD1DA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0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31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390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69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7765"/>
            <a:ext cx="228600" cy="7113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3630" y="187765"/>
            <a:ext cx="66890" cy="7113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539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19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58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5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44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74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90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85BE-70D7-4EAA-918C-FF10E3AD381A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D98AB-3E77-4CBC-918C-A67BB6964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png"/><Relationship Id="rId13" Type="http://schemas.openxmlformats.org/officeDocument/2006/relationships/hyperlink" Target="http://squirrel.sankuai.com/redis/redis-beauty/info/produ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55252812#id-&#25968;&#25454;&#21313;&#38382;-&#32531;&#23384;&#30456;&#20851;" TargetMode="External"/><Relationship Id="rId5" Type="http://schemas.openxmlformats.org/officeDocument/2006/relationships/hyperlink" Target="https://wiki.sankuai.com/pages/viewpage.action?pageId=942074048" TargetMode="External"/><Relationship Id="rId6" Type="http://schemas.openxmlformats.org/officeDocument/2006/relationships/hyperlink" Target="http://issue.dp/incident/detail?id=6737" TargetMode="External"/><Relationship Id="rId7" Type="http://schemas.openxmlformats.org/officeDocument/2006/relationships/hyperlink" Target="https://wiki.sankuai.com/pages/viewpage.action?pageId=424120495" TargetMode="External"/><Relationship Id="rId8" Type="http://schemas.openxmlformats.org/officeDocument/2006/relationships/hyperlink" Target="https://wiki.sankuai.com/pages/viewpage.action?pageId=101695812" TargetMode="External"/><Relationship Id="rId9" Type="http://schemas.openxmlformats.org/officeDocument/2006/relationships/hyperlink" Target="http://issue.sankuai.com/incident/detail?id=5940" TargetMode="External"/><Relationship Id="rId10" Type="http://schemas.openxmlformats.org/officeDocument/2006/relationships/hyperlink" Target="https://wiki.sankuai.com/pages/viewpage.action?pageId=77647728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520215656" TargetMode="External"/><Relationship Id="rId5" Type="http://schemas.openxmlformats.org/officeDocument/2006/relationships/hyperlink" Target="http://www.blogjava.net/hankchen/archive/2012/08/09/377735.html" TargetMode="External"/><Relationship Id="rId6" Type="http://schemas.openxmlformats.org/officeDocument/2006/relationships/hyperlink" Target="https://wiki.sankuai.com/pages/viewpage.action?pageId=547720301" TargetMode="External"/><Relationship Id="rId7" Type="http://schemas.openxmlformats.org/officeDocument/2006/relationships/hyperlink" Target="https://wiki.sankuai.com/pages/viewpage.action?pageId=189477850" TargetMode="External"/><Relationship Id="rId8" Type="http://schemas.openxmlformats.org/officeDocument/2006/relationships/hyperlink" Target="https://wiki.sankuai.com/pages/viewpage.action?pageId=38823349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59134087" TargetMode="External"/><Relationship Id="rId5" Type="http://schemas.openxmlformats.org/officeDocument/2006/relationships/hyperlink" Target="http://www.cnblogs.com/tobeseeker/archive/2013/03/10/2953250.html" TargetMode="External"/><Relationship Id="rId6" Type="http://schemas.openxmlformats.org/officeDocument/2006/relationships/hyperlink" Target="https://wiki.sankuai.com/pages/viewpage.action?pageId=941323340" TargetMode="External"/><Relationship Id="rId7" Type="http://schemas.openxmlformats.org/officeDocument/2006/relationships/hyperlink" Target="https://wiki.sankuai.com/pages/viewpage.action?pageId=905214767" TargetMode="External"/><Relationship Id="rId8" Type="http://schemas.openxmlformats.org/officeDocument/2006/relationships/hyperlink" Target="https://wiki.sankuai.com/pages/viewpage.action?pageId=897909050" TargetMode="External"/><Relationship Id="rId9" Type="http://schemas.openxmlformats.org/officeDocument/2006/relationships/hyperlink" Target="https://wiki.sankuai.com/pages/viewpage.action?pageId=1170410467" TargetMode="External"/><Relationship Id="rId10" Type="http://schemas.openxmlformats.org/officeDocument/2006/relationships/hyperlink" Target="https://wiki.sankuai.com/pages/viewpage.action?pageId=989864725" TargetMode="External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hyperlink" Target="https://wiki.sankuai.com/pages/viewpage.action?pageId=618740240" TargetMode="External"/><Relationship Id="rId20" Type="http://schemas.openxmlformats.org/officeDocument/2006/relationships/hyperlink" Target="http://issue.dp/incident/detail?id=4116" TargetMode="External"/><Relationship Id="rId21" Type="http://schemas.openxmlformats.org/officeDocument/2006/relationships/hyperlink" Target="https://wiki.sankuai.com/pages/viewpage.action?pageId=183755822" TargetMode="External"/><Relationship Id="rId10" Type="http://schemas.openxmlformats.org/officeDocument/2006/relationships/hyperlink" Target="https://wiki.sankuai.com/pages/viewpage.action?pageId=904345039" TargetMode="External"/><Relationship Id="rId11" Type="http://schemas.openxmlformats.org/officeDocument/2006/relationships/hyperlink" Target="https://wiki.sankuai.com/pages/viewpage.action?pageId=950726403" TargetMode="External"/><Relationship Id="rId12" Type="http://schemas.openxmlformats.org/officeDocument/2006/relationships/hyperlink" Target="https://yq.aliyun.com/articles/51065" TargetMode="External"/><Relationship Id="rId13" Type="http://schemas.openxmlformats.org/officeDocument/2006/relationships/hyperlink" Target="https://wiki.sankuai.com/pages/viewpage.action?pageId=1046774784" TargetMode="External"/><Relationship Id="rId14" Type="http://schemas.openxmlformats.org/officeDocument/2006/relationships/hyperlink" Target="https://wiki.sankuai.com/pages/viewpage.action?pageId=88688669" TargetMode="External"/><Relationship Id="rId15" Type="http://schemas.openxmlformats.org/officeDocument/2006/relationships/hyperlink" Target="https://wiki.sankuai.com/pages/viewpage.action?pageId=547729319" TargetMode="External"/><Relationship Id="rId16" Type="http://schemas.openxmlformats.org/officeDocument/2006/relationships/hyperlink" Target="https://wiki.sankuai.com/pages/viewpage.action?pageId=124748369" TargetMode="External"/><Relationship Id="rId17" Type="http://schemas.openxmlformats.org/officeDocument/2006/relationships/hyperlink" Target="https://wiki.sankuai.com/pages/viewpage.action?pageId=386002775" TargetMode="External"/><Relationship Id="rId18" Type="http://schemas.openxmlformats.org/officeDocument/2006/relationships/hyperlink" Target="https://wiki.sankuai.com/pages/viewpage.action?pageId=663946635" TargetMode="External"/><Relationship Id="rId19" Type="http://schemas.openxmlformats.org/officeDocument/2006/relationships/hyperlink" Target="https://wiki.sankuai.com/pages/viewpage.action?pageId=68832244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55252812" TargetMode="External"/><Relationship Id="rId5" Type="http://schemas.openxmlformats.org/officeDocument/2006/relationships/hyperlink" Target="https://wiki.sankuai.com/pages/viewpage.action?pageId=1113105362" TargetMode="External"/><Relationship Id="rId6" Type="http://schemas.openxmlformats.org/officeDocument/2006/relationships/hyperlink" Target="https://rds.sankuai.com/#/cluster/beautycomesticzone" TargetMode="External"/><Relationship Id="rId7" Type="http://schemas.openxmlformats.org/officeDocument/2006/relationships/hyperlink" Target="https://rds.sankuai.com/#/cluster/beauty" TargetMode="External"/><Relationship Id="rId8" Type="http://schemas.openxmlformats.org/officeDocument/2006/relationships/hyperlink" Target="http://sqlreview.dba.dp/monitor/getIdentityGraphData" TargetMode="Externa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hyperlink" Target="https://wiki.sankuai.com/pages/viewpage.action?pageId=955276331" TargetMode="External"/><Relationship Id="rId13" Type="http://schemas.openxmlformats.org/officeDocument/2006/relationships/hyperlink" Target="https://wiki.sankuai.com/pages/viewpage.action?pageId=958925802" TargetMode="External"/><Relationship Id="rId14" Type="http://schemas.openxmlformats.org/officeDocument/2006/relationships/hyperlink" Target="https://baijiahao.baidu.com/s?id=1559840813865463&amp;wfr=spider&amp;for=pc" TargetMode="External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iki.sankuai.com/pages/viewpage.action?pageId=253839752" TargetMode="External"/><Relationship Id="rId4" Type="http://schemas.openxmlformats.org/officeDocument/2006/relationships/hyperlink" Target="https://wiki.sankuai.com/pages/viewpage.action?pageId=944518836" TargetMode="External"/><Relationship Id="rId5" Type="http://schemas.openxmlformats.org/officeDocument/2006/relationships/hyperlink" Target="https://wiki.sankuai.com/pages/viewpage.action?pageId=115425399" TargetMode="External"/><Relationship Id="rId6" Type="http://schemas.openxmlformats.org/officeDocument/2006/relationships/hyperlink" Target="https://wiki.sankuai.com/pages/viewpage.action?pageId=886301465" TargetMode="External"/><Relationship Id="rId7" Type="http://schemas.openxmlformats.org/officeDocument/2006/relationships/hyperlink" Target="https://wiki.sankuai.com/pages/viewpage.action?pageId=189475815" TargetMode="External"/><Relationship Id="rId8" Type="http://schemas.openxmlformats.org/officeDocument/2006/relationships/hyperlink" Target="http://issue.dp/incident/detail?id=3116" TargetMode="External"/><Relationship Id="rId9" Type="http://schemas.openxmlformats.org/officeDocument/2006/relationships/hyperlink" Target="https://wiki.sankuai.com/pages/viewpage.action?pageId=429332511" TargetMode="External"/><Relationship Id="rId10" Type="http://schemas.openxmlformats.org/officeDocument/2006/relationships/hyperlink" Target="https://wiki.sankuai.com/pages/viewpage.action?pageId=94105114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89863516" TargetMode="External"/><Relationship Id="rId5" Type="http://schemas.openxmlformats.org/officeDocument/2006/relationships/image" Target="../media/image24.emf"/><Relationship Id="rId6" Type="http://schemas.openxmlformats.org/officeDocument/2006/relationships/hyperlink" Target="https://wiki.sankuai.com/pages/viewpage.action?pageId=639152819" TargetMode="External"/><Relationship Id="rId7" Type="http://schemas.openxmlformats.org/officeDocument/2006/relationships/hyperlink" Target="https://wiki.sankuai.com/pages/viewpage.action?pageId=513057918" TargetMode="External"/><Relationship Id="rId8" Type="http://schemas.openxmlformats.org/officeDocument/2006/relationships/hyperlink" Target="https://wiki.sankuai.com/pages/viewpage.action?pageId=905462717" TargetMode="External"/><Relationship Id="rId9" Type="http://schemas.openxmlformats.org/officeDocument/2006/relationships/hyperlink" Target="https://wiki.sankuai.com/pages/viewpage.action?pageId=310768003" TargetMode="External"/><Relationship Id="rId10" Type="http://schemas.openxmlformats.org/officeDocument/2006/relationships/hyperlink" Target="https://wiki.sankuai.com/pages/viewpage.action?pageId=522566019" TargetMode="External"/><Relationship Id="rId11" Type="http://schemas.openxmlformats.org/officeDocument/2006/relationships/hyperlink" Target="https://wiki.sankuai.com/pages/viewpage.action?pageId=60196472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89863516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s://wiki.sankuai.com/pages/viewpage.action?pageId=50702523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05462717" TargetMode="External"/><Relationship Id="rId5" Type="http://schemas.openxmlformats.org/officeDocument/2006/relationships/hyperlink" Target="https://wiki.sankuai.com/pages/viewpage.action?pageId=710268611" TargetMode="External"/><Relationship Id="rId6" Type="http://schemas.openxmlformats.org/officeDocument/2006/relationships/hyperlink" Target="https://wiki.sankuai.com/pages/viewpage.action?pageId=845908798" TargetMode="External"/><Relationship Id="rId7" Type="http://schemas.openxmlformats.org/officeDocument/2006/relationships/hyperlink" Target="https://my.oschina.net/andylucc/blog/648127" TargetMode="External"/><Relationship Id="rId8" Type="http://schemas.openxmlformats.org/officeDocument/2006/relationships/hyperlink" Target="https://wiki.sankuai.com/pages/viewpage.action?pageId=737920056" TargetMode="External"/><Relationship Id="rId9" Type="http://schemas.openxmlformats.org/officeDocument/2006/relationships/hyperlink" Target="https://wiki.sankuai.com/pages/viewpage.action?pageId=1016429905#java&#24120;&#35265;&#38382;&#39064;-&#32447;&#31243;&#20351;&#29992;&#19981;&#24403;&#20363;&#23376;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1027707169" TargetMode="External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://blog.csdn.net/a_lele123/article/details/47660869" TargetMode="External"/><Relationship Id="rId12" Type="http://schemas.openxmlformats.org/officeDocument/2006/relationships/hyperlink" Target="http://bugs.java.com/bugdatabase/view_bug.do?bug_id=6988218" TargetMode="External"/><Relationship Id="rId13" Type="http://schemas.openxmlformats.org/officeDocument/2006/relationships/hyperlink" Target="http://issue.sankuai.com/incident/detail?id=6117" TargetMode="External"/><Relationship Id="rId14" Type="http://schemas.openxmlformats.org/officeDocument/2006/relationships/hyperlink" Target="http://mp.neixin.cn/cms/content/article/7x3T8kXq3Q7hd0c3Y3b0l1G1GEa1Umqz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iki.sankuai.com/pages/viewpage.action?pageId=639152819" TargetMode="External"/><Relationship Id="rId4" Type="http://schemas.openxmlformats.org/officeDocument/2006/relationships/hyperlink" Target="http://blog.csdn.net/z714359830/article/details/51527066" TargetMode="External"/><Relationship Id="rId5" Type="http://schemas.openxmlformats.org/officeDocument/2006/relationships/hyperlink" Target="https://wiki.sankuai.com/pages/viewpage.action?pageId=115412777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iki.sankuai.com/pages/viewpage.action?pageId=470030275" TargetMode="External"/><Relationship Id="rId8" Type="http://schemas.openxmlformats.org/officeDocument/2006/relationships/hyperlink" Target="https://wiki.sankuai.com/pages/viewpage.action?pageId=505396053" TargetMode="External"/><Relationship Id="rId9" Type="http://schemas.openxmlformats.org/officeDocument/2006/relationships/hyperlink" Target="https://wiki.sankuai.com/pages/viewpage.action?pageId=710886361" TargetMode="External"/><Relationship Id="rId10" Type="http://schemas.openxmlformats.org/officeDocument/2006/relationships/hyperlink" Target="https://wiki.sankuai.com/pages/viewpage.action?pageId=47346781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ankuai.com/pages/viewpage.action?pageId=990388465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wiki.sankuai.com/pages/viewpage.action?pageId=1016429905" TargetMode="External"/><Relationship Id="rId6" Type="http://schemas.openxmlformats.org/officeDocument/2006/relationships/hyperlink" Target="https://wiki.sankuai.com/pages/viewpage.action?pageId=103755712" TargetMode="External"/><Relationship Id="rId7" Type="http://schemas.openxmlformats.org/officeDocument/2006/relationships/hyperlink" Target="https://wiki.sankuai.com/pages/viewpage.action?pageId=757972555" TargetMode="External"/><Relationship Id="rId8" Type="http://schemas.openxmlformats.org/officeDocument/2006/relationships/hyperlink" Target="https://wiki.sankuai.com/pages/viewpage.action?pageId=83343355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s://wiki.sankuai.com/pages/viewpage.action?pageId=929796403" TargetMode="External"/><Relationship Id="rId12" Type="http://schemas.openxmlformats.org/officeDocument/2006/relationships/hyperlink" Target="https://wiki.sankuai.com/pages/viewpage.action?pageId=1118966618" TargetMode="External"/><Relationship Id="rId13" Type="http://schemas.openxmlformats.org/officeDocument/2006/relationships/hyperlink" Target="https://wiki.sankuai.com/pages/viewpage.action?pageId=100713827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1066959705" TargetMode="External"/><Relationship Id="rId5" Type="http://schemas.openxmlformats.org/officeDocument/2006/relationships/hyperlink" Target="https://ttt.sankuai.com/#!/start/32" TargetMode="External"/><Relationship Id="rId6" Type="http://schemas.openxmlformats.org/officeDocument/2006/relationships/hyperlink" Target="https://ttt.sankuai.com/#!/start/14" TargetMode="External"/><Relationship Id="rId7" Type="http://schemas.openxmlformats.org/officeDocument/2006/relationships/hyperlink" Target="https://ttt.sankuai.com/#!/start/3" TargetMode="External"/><Relationship Id="rId8" Type="http://schemas.openxmlformats.org/officeDocument/2006/relationships/hyperlink" Target="https://ttt.sankuai.com/#!/start/1" TargetMode="External"/><Relationship Id="rId9" Type="http://schemas.openxmlformats.org/officeDocument/2006/relationships/hyperlink" Target="https://wiki.sankuai.com/pages/viewpage.action?pageId=951433035" TargetMode="External"/><Relationship Id="rId10" Type="http://schemas.openxmlformats.org/officeDocument/2006/relationships/hyperlink" Target="https://wiki.sankuai.com/pages/viewpage.action?pageId=99468391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1066959705" TargetMode="External"/><Relationship Id="rId5" Type="http://schemas.openxmlformats.org/officeDocument/2006/relationships/hyperlink" Target="http://issue.dp/incident/detail?id=411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1066959705" TargetMode="External"/><Relationship Id="rId5" Type="http://schemas.openxmlformats.org/officeDocument/2006/relationships/hyperlink" Target="https://wiki.sankuai.com/pages/viewpage.action?pageId=501557451" TargetMode="External"/><Relationship Id="rId6" Type="http://schemas.openxmlformats.org/officeDocument/2006/relationships/hyperlink" Target="http://wiki.sankuai.com/display/~hanjianqi/Hystri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hyperlink" Target="https://wiki.sankuai.com/pages/viewpage.action?pageId=10471839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hyperlink" Target="https://wiki.sankuai.com/pages/viewpage.action?pageId=10471839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hyperlink" Target="https://wiki.sankuai.com/pages/viewpage.action?pageId=1007457605" TargetMode="External"/><Relationship Id="rId20" Type="http://schemas.openxmlformats.org/officeDocument/2006/relationships/hyperlink" Target="https://tw.sankuai.com/#/zone/34/view/128" TargetMode="External"/><Relationship Id="rId21" Type="http://schemas.openxmlformats.org/officeDocument/2006/relationships/hyperlink" Target="https://wiki.sankuai.com/pages/viewpage.action?pageId=1135711155" TargetMode="External"/><Relationship Id="rId22" Type="http://schemas.openxmlformats.org/officeDocument/2006/relationships/hyperlink" Target="https://wiki.sankuai.com/pages/viewpage.action?pageId=805733956" TargetMode="External"/><Relationship Id="rId10" Type="http://schemas.openxmlformats.org/officeDocument/2006/relationships/hyperlink" Target="https://wiki.sankuai.com/pages/viewpage.action?pageId=586040536" TargetMode="External"/><Relationship Id="rId11" Type="http://schemas.openxmlformats.org/officeDocument/2006/relationships/hyperlink" Target="https://wiki.sankuai.com/pages/viewpage.action?pageId=547729319" TargetMode="External"/><Relationship Id="rId12" Type="http://schemas.openxmlformats.org/officeDocument/2006/relationships/hyperlink" Target="https://wiki.sankuai.com/pages/viewpage.action?pageId=921967352" TargetMode="External"/><Relationship Id="rId13" Type="http://schemas.openxmlformats.org/officeDocument/2006/relationships/hyperlink" Target="https://wiki.sankuai.com/pages/viewpage.action?pageId=989863411" TargetMode="External"/><Relationship Id="rId14" Type="http://schemas.openxmlformats.org/officeDocument/2006/relationships/hyperlink" Target="https://wiki.sankuai.com/pages/viewpage.action?pageId=1118966614" TargetMode="External"/><Relationship Id="rId15" Type="http://schemas.openxmlformats.org/officeDocument/2006/relationships/hyperlink" Target="http://xt.sankuai.com/" TargetMode="External"/><Relationship Id="rId16" Type="http://schemas.openxmlformats.org/officeDocument/2006/relationships/hyperlink" Target="https://wiki.sankuai.com/pages/viewpage.action?pageId=929796403" TargetMode="External"/><Relationship Id="rId17" Type="http://schemas.openxmlformats.org/officeDocument/2006/relationships/hyperlink" Target="https://wiki.sankuai.com/pages/viewpage.action?pageId=1137532103" TargetMode="External"/><Relationship Id="rId18" Type="http://schemas.openxmlformats.org/officeDocument/2006/relationships/hyperlink" Target="http://git.dianpingoa.com/v1/sh/projects/OPEN/repos/open-event-common/browse" TargetMode="External"/><Relationship Id="rId19" Type="http://schemas.openxmlformats.org/officeDocument/2006/relationships/hyperlink" Target="https://wiki.sankuai.com/pages/viewpage.action?pageId=57656773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89863519" TargetMode="External"/><Relationship Id="rId5" Type="http://schemas.openxmlformats.org/officeDocument/2006/relationships/hyperlink" Target="https://wiki.sankuai.com/pages/viewpage.action?pageId=550604753" TargetMode="External"/><Relationship Id="rId6" Type="http://schemas.openxmlformats.org/officeDocument/2006/relationships/hyperlink" Target="https://wiki.sankuai.com/pages/viewpage.action?pageId=955252812#id-&#25968;&#25454;&#21313;&#38382;-3.16.&#24320;&#21457;&#24120;&#35265;sql&#38382;&#39064;&#27719;&#24635;&#65288;&#25345;&#32493;&#25910;&#38598;&#65289;" TargetMode="External"/><Relationship Id="rId7" Type="http://schemas.openxmlformats.org/officeDocument/2006/relationships/hyperlink" Target="https://rds.sankuai.com/#/cluster/beautycomesticzone" TargetMode="External"/><Relationship Id="rId8" Type="http://schemas.openxmlformats.org/officeDocument/2006/relationships/hyperlink" Target="https://rds.sankuai.com/#/cluster/beauty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issue.dp/statistics/brief" TargetMode="External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s://wiki.sankuai.com/pages/viewpage.action?pageId=116553536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2.png"/><Relationship Id="rId5" Type="http://schemas.openxmlformats.org/officeDocument/2006/relationships/hyperlink" Target="https://wiki.sankuai.com/pages/viewpage.action?pageId=101641185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hyperlink" Target="https://wiki.sankuai.com/display/~shuang.he/SL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55252815" TargetMode="External"/><Relationship Id="rId5" Type="http://schemas.openxmlformats.org/officeDocument/2006/relationships/hyperlink" Target="https://wiki.sankuai.com/pages/viewpage.action?pageId=942074048" TargetMode="External"/><Relationship Id="rId6" Type="http://schemas.openxmlformats.org/officeDocument/2006/relationships/hyperlink" Target="https://wiki.sankuai.com/pages/viewpage.action?pageId=1137532103" TargetMode="External"/><Relationship Id="rId7" Type="http://schemas.openxmlformats.org/officeDocument/2006/relationships/hyperlink" Target="https://wiki.sankuai.com/pages/viewpage.action?pageId=253839752" TargetMode="External"/><Relationship Id="rId8" Type="http://schemas.openxmlformats.org/officeDocument/2006/relationships/hyperlink" Target="https://wiki.sankuai.com/pages/viewpage.action?pageId=103752447" TargetMode="External"/><Relationship Id="rId9" Type="http://schemas.openxmlformats.org/officeDocument/2006/relationships/hyperlink" Target="https://wiki.sankuai.com/pages/viewpage.action?pageId=458498903" TargetMode="External"/><Relationship Id="rId10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sankuai.com/pages/viewpage.action?pageId=942074048" TargetMode="External"/><Relationship Id="rId5" Type="http://schemas.openxmlformats.org/officeDocument/2006/relationships/hyperlink" Target="https://wiki.sankuai.com/pages/viewpage.action?pageId=703877325" TargetMode="External"/><Relationship Id="rId6" Type="http://schemas.openxmlformats.org/officeDocument/2006/relationships/hyperlink" Target="https://wiki.sankuai.com/pages/viewpage.action?pageId=476172159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原创作者QQ：598969553                   _5"/>
          <p:cNvSpPr/>
          <p:nvPr/>
        </p:nvSpPr>
        <p:spPr>
          <a:xfrm>
            <a:off x="3231798" y="3486100"/>
            <a:ext cx="5728402" cy="913850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10" name="原创作者QQ：598969553                   _4"/>
          <p:cNvSpPr/>
          <p:nvPr/>
        </p:nvSpPr>
        <p:spPr>
          <a:xfrm>
            <a:off x="3231799" y="4399950"/>
            <a:ext cx="5728402" cy="472964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原创作者QQ：598969553                   _3"/>
          <p:cNvSpPr txBox="1"/>
          <p:nvPr/>
        </p:nvSpPr>
        <p:spPr>
          <a:xfrm>
            <a:off x="4762025" y="4470580"/>
            <a:ext cx="26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bg1"/>
                </a:solidFill>
                <a:cs typeface="+mn-ea"/>
                <a:sym typeface="+mn-lt"/>
              </a:rPr>
              <a:t>何爽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原创作者QQ：598969553                   _5"/>
          <p:cNvSpPr/>
          <p:nvPr/>
        </p:nvSpPr>
        <p:spPr>
          <a:xfrm>
            <a:off x="3231798" y="2367141"/>
            <a:ext cx="5728402" cy="1121516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常见故障总结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36" name="原创作者QQ：598969553                   _11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原创作者QQ：598969553                   _12"/>
          <p:cNvSpPr>
            <a:spLocks/>
          </p:cNvSpPr>
          <p:nvPr/>
        </p:nvSpPr>
        <p:spPr bwMode="auto">
          <a:xfrm>
            <a:off x="3477650" y="4755192"/>
            <a:ext cx="169378" cy="172982"/>
          </a:xfrm>
          <a:custGeom>
            <a:avLst/>
            <a:gdLst>
              <a:gd name="T0" fmla="*/ 47 w 94"/>
              <a:gd name="T1" fmla="*/ 96 h 96"/>
              <a:gd name="T2" fmla="*/ 0 w 94"/>
              <a:gd name="T3" fmla="*/ 49 h 96"/>
              <a:gd name="T4" fmla="*/ 47 w 94"/>
              <a:gd name="T5" fmla="*/ 0 h 96"/>
              <a:gd name="T6" fmla="*/ 94 w 94"/>
              <a:gd name="T7" fmla="*/ 49 h 96"/>
              <a:gd name="T8" fmla="*/ 47 w 94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6">
                <a:moveTo>
                  <a:pt x="47" y="96"/>
                </a:moveTo>
                <a:lnTo>
                  <a:pt x="0" y="49"/>
                </a:lnTo>
                <a:lnTo>
                  <a:pt x="47" y="0"/>
                </a:lnTo>
                <a:lnTo>
                  <a:pt x="94" y="49"/>
                </a:lnTo>
                <a:lnTo>
                  <a:pt x="47" y="96"/>
                </a:lnTo>
                <a:close/>
              </a:path>
            </a:pathLst>
          </a:custGeom>
          <a:solidFill>
            <a:srgbClr val="63CED2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原创作者QQ：598969553                   _16"/>
          <p:cNvSpPr>
            <a:spLocks noEditPoints="1"/>
          </p:cNvSpPr>
          <p:nvPr/>
        </p:nvSpPr>
        <p:spPr bwMode="auto">
          <a:xfrm>
            <a:off x="1032484" y="2549677"/>
            <a:ext cx="135142" cy="131539"/>
          </a:xfrm>
          <a:custGeom>
            <a:avLst/>
            <a:gdLst>
              <a:gd name="T0" fmla="*/ 20 w 40"/>
              <a:gd name="T1" fmla="*/ 39 h 39"/>
              <a:gd name="T2" fmla="*/ 0 w 40"/>
              <a:gd name="T3" fmla="*/ 20 h 39"/>
              <a:gd name="T4" fmla="*/ 20 w 40"/>
              <a:gd name="T5" fmla="*/ 0 h 39"/>
              <a:gd name="T6" fmla="*/ 40 w 40"/>
              <a:gd name="T7" fmla="*/ 20 h 39"/>
              <a:gd name="T8" fmla="*/ 20 w 40"/>
              <a:gd name="T9" fmla="*/ 39 h 39"/>
              <a:gd name="T10" fmla="*/ 20 w 40"/>
              <a:gd name="T11" fmla="*/ 6 h 39"/>
              <a:gd name="T12" fmla="*/ 6 w 40"/>
              <a:gd name="T13" fmla="*/ 20 h 39"/>
              <a:gd name="T14" fmla="*/ 20 w 40"/>
              <a:gd name="T15" fmla="*/ 33 h 39"/>
              <a:gd name="T16" fmla="*/ 33 w 40"/>
              <a:gd name="T17" fmla="*/ 20 h 39"/>
              <a:gd name="T18" fmla="*/ 20 w 40"/>
              <a:gd name="T19" fmla="*/ 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39">
                <a:moveTo>
                  <a:pt x="20" y="39"/>
                </a:moveTo>
                <a:cubicBezTo>
                  <a:pt x="9" y="39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39"/>
                  <a:pt x="20" y="39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原创作者QQ：598969553                   _32"/>
          <p:cNvSpPr>
            <a:spLocks/>
          </p:cNvSpPr>
          <p:nvPr/>
        </p:nvSpPr>
        <p:spPr bwMode="auto">
          <a:xfrm>
            <a:off x="6558179" y="4365983"/>
            <a:ext cx="169378" cy="172982"/>
          </a:xfrm>
          <a:custGeom>
            <a:avLst/>
            <a:gdLst>
              <a:gd name="T0" fmla="*/ 47 w 94"/>
              <a:gd name="T1" fmla="*/ 96 h 96"/>
              <a:gd name="T2" fmla="*/ 0 w 94"/>
              <a:gd name="T3" fmla="*/ 47 h 96"/>
              <a:gd name="T4" fmla="*/ 47 w 94"/>
              <a:gd name="T5" fmla="*/ 0 h 96"/>
              <a:gd name="T6" fmla="*/ 94 w 94"/>
              <a:gd name="T7" fmla="*/ 47 h 96"/>
              <a:gd name="T8" fmla="*/ 47 w 94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6">
                <a:moveTo>
                  <a:pt x="47" y="96"/>
                </a:moveTo>
                <a:lnTo>
                  <a:pt x="0" y="47"/>
                </a:lnTo>
                <a:lnTo>
                  <a:pt x="47" y="0"/>
                </a:lnTo>
                <a:lnTo>
                  <a:pt x="94" y="47"/>
                </a:lnTo>
                <a:lnTo>
                  <a:pt x="47" y="96"/>
                </a:lnTo>
                <a:close/>
              </a:path>
            </a:pathLst>
          </a:custGeom>
          <a:solidFill>
            <a:srgbClr val="62CED6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原创作者QQ：598969553                   _38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025" y="3605111"/>
            <a:ext cx="2667947" cy="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缓存相关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系统层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网卡相关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0499" y="1276527"/>
            <a:ext cx="544028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333333"/>
                </a:solidFill>
                <a:latin typeface="+mn-ea"/>
              </a:rPr>
              <a:t>Question:</a:t>
            </a:r>
            <a:br>
              <a:rPr lang="en-US" altLang="zh-CN" sz="1600" b="1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、容量评估除了考虑磁盘容量、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QPS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、需要评估网卡流量么？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/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、线上机器网卡大小，类型占比？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QPS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Key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大小打满网卡阈值对应表？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zh-CN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霸王餐网卡打满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7"/>
              </a:rPr>
              <a:t>Tair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7"/>
              </a:rPr>
              <a:t>网卡打满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8"/>
              </a:rPr>
              <a:t>数据库网卡打满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9"/>
              </a:rPr>
              <a:t>CASE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7"/>
              </a:rPr>
              <a:t>CASE</a:t>
            </a:r>
            <a:endParaRPr lang="en-US" altLang="zh-CN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pic>
        <p:nvPicPr>
          <p:cNvPr id="2" name="图片 1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" y="2692298"/>
            <a:ext cx="4485490" cy="40133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43728" y="1181518"/>
            <a:ext cx="63520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r>
              <a:rPr lang="zh-CN" altLang="en-US" b="0" i="0">
                <a:effectLst/>
                <a:latin typeface="+mn-ea"/>
              </a:rPr>
              <a:t>对于一个双万兆网卡：</a:t>
            </a:r>
            <a:r>
              <a:rPr lang="en-US" altLang="zh-CN" b="0" i="0">
                <a:effectLst/>
                <a:latin typeface="+mn-ea"/>
              </a:rPr>
              <a:t>10000Mb/s,key</a:t>
            </a:r>
            <a:r>
              <a:rPr lang="zh-CN" altLang="en-US" b="0" i="0">
                <a:effectLst/>
                <a:latin typeface="+mn-ea"/>
              </a:rPr>
              <a:t>大小在</a:t>
            </a:r>
            <a:r>
              <a:rPr lang="en-US" altLang="zh-CN" b="0" i="0">
                <a:effectLst/>
                <a:latin typeface="+mn-ea"/>
              </a:rPr>
              <a:t>1k,qps</a:t>
            </a:r>
            <a:r>
              <a:rPr lang="zh-CN" altLang="en-US" b="0" i="0">
                <a:effectLst/>
                <a:latin typeface="+mn-ea"/>
              </a:rPr>
              <a:t>计算为：</a:t>
            </a:r>
            <a:r>
              <a:rPr lang="en-US" altLang="zh-CN" b="0" i="0">
                <a:effectLst/>
                <a:latin typeface="+mn-ea"/>
              </a:rPr>
              <a:t>(10000*1024)/(8*1)=128W</a:t>
            </a:r>
            <a:endParaRPr lang="zh-CN" altLang="en-US" b="0" i="0">
              <a:effectLst/>
              <a:latin typeface="+mn-ea"/>
            </a:endParaRPr>
          </a:p>
          <a:p>
            <a:endParaRPr lang="en-US" altLang="zh-CN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当热点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key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的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QPS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超过一定阈值会出现网卡打满的情况。现在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redis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集群是万兆网卡，对照表如下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49" y="2935844"/>
            <a:ext cx="5068315" cy="360976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024118" y="6548414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beauty-redis: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3"/>
              </a:rPr>
              <a:t>详情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45631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新老技能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get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系统层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系统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/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内核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7" name="原创作者QQ：598969553                   _6"/>
          <p:cNvSpPr/>
          <p:nvPr/>
        </p:nvSpPr>
        <p:spPr>
          <a:xfrm>
            <a:off x="274194" y="2314336"/>
            <a:ext cx="3640080" cy="3212216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当网络超时明显时，考虑是否网卡与网络连通性存在问题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netstat -s |grep segments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zh-CN" sz="17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1344011721 segments send out</a:t>
            </a:r>
            <a:br>
              <a:rPr lang="en-US" altLang="zh-CN" sz="17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zh-CN" sz="17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13997087segments retransmited</a:t>
            </a:r>
          </a:p>
          <a:p>
            <a:endParaRPr lang="en-US" altLang="zh-CN" sz="17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这种重传率较高的明显存在网络问题</a:t>
            </a:r>
            <a:endParaRPr lang="en-US" altLang="zh-CN" sz="17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9" name="原创作者QQ：598969553                   _7"/>
          <p:cNvSpPr/>
          <p:nvPr/>
        </p:nvSpPr>
        <p:spPr>
          <a:xfrm>
            <a:off x="274194" y="1764631"/>
            <a:ext cx="3640080" cy="7374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网络重传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原创作者QQ：598969553                   _6"/>
          <p:cNvSpPr/>
          <p:nvPr/>
        </p:nvSpPr>
        <p:spPr>
          <a:xfrm>
            <a:off x="4116278" y="2314336"/>
            <a:ext cx="3640080" cy="3212216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System Load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高通常有两种现象：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使用率飙升：线程阻塞且任务队列满，导致运转过载；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使用率不高：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阻塞严重导致的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 wait</a:t>
            </a:r>
          </a:p>
          <a:p>
            <a:pPr marL="285750" indent="-285750">
              <a:buFont typeface="Arial" charset="0"/>
              <a:buChar char="•"/>
            </a:pP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附：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 u="sng">
                <a:latin typeface="+mn-ea"/>
                <a:hlinkClick r:id="rId5"/>
              </a:rPr>
              <a:t>Java</a:t>
            </a:r>
            <a:r>
              <a:rPr lang="zh-CN" altLang="en-US" u="sng">
                <a:latin typeface="+mn-ea"/>
                <a:hlinkClick r:id="rId5"/>
              </a:rPr>
              <a:t>应用高</a:t>
            </a:r>
            <a:r>
              <a:rPr lang="en-US" altLang="zh-CN" u="sng">
                <a:latin typeface="+mn-ea"/>
                <a:hlinkClick r:id="rId5"/>
              </a:rPr>
              <a:t>CPU</a:t>
            </a:r>
            <a:r>
              <a:rPr lang="zh-CN" altLang="en-US" u="sng">
                <a:latin typeface="+mn-ea"/>
                <a:hlinkClick r:id="rId5"/>
              </a:rPr>
              <a:t>占用问题定位之道</a:t>
            </a:r>
            <a:endParaRPr lang="zh-CN" altLang="en-US">
              <a:latin typeface="+mn-ea"/>
            </a:endParaRPr>
          </a:p>
          <a:p>
            <a:r>
              <a:rPr lang="zh-CN" altLang="en-US"/>
              <a:t/>
            </a:r>
            <a:br>
              <a:rPr lang="zh-CN" altLang="en-US"/>
            </a:b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原创作者QQ：598969553                   _7"/>
          <p:cNvSpPr/>
          <p:nvPr/>
        </p:nvSpPr>
        <p:spPr>
          <a:xfrm>
            <a:off x="4116278" y="1764631"/>
            <a:ext cx="3640080" cy="7374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负载过高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原创作者QQ：598969553                   _6"/>
          <p:cNvSpPr/>
          <p:nvPr/>
        </p:nvSpPr>
        <p:spPr>
          <a:xfrm>
            <a:off x="7958362" y="2314336"/>
            <a:ext cx="3640080" cy="3212216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ulimit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限制资源使用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文件句柄限制问题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异常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too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many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查看进程文件打开情况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方法一：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lsof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{PID}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方法二：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–l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/proc/{PID}/fd/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|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wc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关联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6"/>
              </a:rPr>
              <a:t>CASE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7"/>
              </a:rPr>
              <a:t>CASE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了解更多：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8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8"/>
              </a:rPr>
              <a:t> 文件数量限制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原创作者QQ：598969553                   _7"/>
          <p:cNvSpPr/>
          <p:nvPr/>
        </p:nvSpPr>
        <p:spPr>
          <a:xfrm>
            <a:off x="7958362" y="1764631"/>
            <a:ext cx="3640080" cy="7374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8003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常见命令整理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系统层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系统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/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内核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7" name="原创作者QQ：598969553                   _6"/>
          <p:cNvSpPr/>
          <p:nvPr/>
        </p:nvSpPr>
        <p:spPr>
          <a:xfrm>
            <a:off x="274194" y="2314336"/>
            <a:ext cx="3640080" cy="3212216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charset="0"/>
              <a:buChar char="•"/>
            </a:pPr>
            <a:endParaRPr lang="en-US" altLang="zh-CN" u="sng">
              <a:solidFill>
                <a:schemeClr val="tx1">
                  <a:lumMod val="75000"/>
                  <a:lumOff val="25000"/>
                </a:schemeClr>
              </a:solidFill>
              <a:latin typeface="+mn-ea"/>
              <a:hlinkClick r:id="rId5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5"/>
              </a:rPr>
              <a:t>rsyslogd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收集日志阻塞，影响打日志的进程，进一步影响上层应用；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6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公司所有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主机上部署了软件收集脚本，通过打日志到本地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rsyslogd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，再通过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汇总到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yf-sec-rsyslogd01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。当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rsyslogd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阻塞时，通过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syslog()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函数打日志会阻塞打日志的进程，如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bash,sshd,mgw,dns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原创作者QQ：598969553                   _7"/>
          <p:cNvSpPr/>
          <p:nvPr/>
        </p:nvSpPr>
        <p:spPr>
          <a:xfrm>
            <a:off x="274194" y="1764631"/>
            <a:ext cx="3640080" cy="7374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rsyslogd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原创作者QQ：598969553                   _6"/>
          <p:cNvSpPr/>
          <p:nvPr/>
        </p:nvSpPr>
        <p:spPr>
          <a:xfrm>
            <a:off x="8350163" y="2302567"/>
            <a:ext cx="3640080" cy="3212216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charset="0"/>
              <a:buChar char="•"/>
            </a:pP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如果系统的内存分配殆尽时，未防止系统无可用内存，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会选择杀死一个进程，来释放内存，并会在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/var/log/</a:t>
            </a:r>
            <a:b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messages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中记录类似日志。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如果原因莫名挂了，又找不到原因可以看看是否触发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oom-killer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相关的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7"/>
              </a:rPr>
              <a:t>CASE1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8"/>
              </a:rPr>
              <a:t>CASE2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优化参见：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9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9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9"/>
              </a:rPr>
              <a:t>OOM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原创作者QQ：598969553                   _7"/>
          <p:cNvSpPr/>
          <p:nvPr/>
        </p:nvSpPr>
        <p:spPr>
          <a:xfrm>
            <a:off x="8350163" y="1764631"/>
            <a:ext cx="3640080" cy="7374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oom-killer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69327" y="6545607"/>
            <a:ext cx="1265733" cy="31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0"/>
              </a:rPr>
              <a:t>rsyslogd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0"/>
              </a:rPr>
              <a:t> 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4274" y="1652337"/>
            <a:ext cx="4389582" cy="40746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65432" y="5534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48953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数据十问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存储层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362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DB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相关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(Mysql)</a:t>
            </a:r>
            <a:endParaRPr lang="zh-CN" altLang="en-US" sz="2800" dirty="0">
              <a:latin typeface="+mn-ea"/>
            </a:endParaRPr>
          </a:p>
        </p:txBody>
      </p:sp>
      <p:grpSp>
        <p:nvGrpSpPr>
          <p:cNvPr id="6" name="原创作者QQ：598969553                   _1"/>
          <p:cNvGrpSpPr/>
          <p:nvPr/>
        </p:nvGrpSpPr>
        <p:grpSpPr>
          <a:xfrm>
            <a:off x="1195604" y="1489949"/>
            <a:ext cx="1787526" cy="1784351"/>
            <a:chOff x="1334942" y="2340180"/>
            <a:chExt cx="1787526" cy="17843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289030" y="2340180"/>
              <a:ext cx="695325" cy="882650"/>
            </a:xfrm>
            <a:custGeom>
              <a:avLst/>
              <a:gdLst>
                <a:gd name="T0" fmla="*/ 223 w 232"/>
                <a:gd name="T1" fmla="*/ 289 h 295"/>
                <a:gd name="T2" fmla="*/ 191 w 232"/>
                <a:gd name="T3" fmla="*/ 269 h 295"/>
                <a:gd name="T4" fmla="*/ 20 w 232"/>
                <a:gd name="T5" fmla="*/ 90 h 295"/>
                <a:gd name="T6" fmla="*/ 0 w 232"/>
                <a:gd name="T7" fmla="*/ 67 h 295"/>
                <a:gd name="T8" fmla="*/ 0 w 232"/>
                <a:gd name="T9" fmla="*/ 0 h 295"/>
                <a:gd name="T10" fmla="*/ 223 w 232"/>
                <a:gd name="T11" fmla="*/ 28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95">
                  <a:moveTo>
                    <a:pt x="223" y="289"/>
                  </a:moveTo>
                  <a:cubicBezTo>
                    <a:pt x="195" y="295"/>
                    <a:pt x="194" y="295"/>
                    <a:pt x="191" y="269"/>
                  </a:cubicBezTo>
                  <a:cubicBezTo>
                    <a:pt x="180" y="181"/>
                    <a:pt x="109" y="107"/>
                    <a:pt x="20" y="90"/>
                  </a:cubicBezTo>
                  <a:cubicBezTo>
                    <a:pt x="6" y="87"/>
                    <a:pt x="0" y="83"/>
                    <a:pt x="0" y="67"/>
                  </a:cubicBezTo>
                  <a:cubicBezTo>
                    <a:pt x="1" y="45"/>
                    <a:pt x="0" y="22"/>
                    <a:pt x="0" y="0"/>
                  </a:cubicBezTo>
                  <a:cubicBezTo>
                    <a:pt x="102" y="11"/>
                    <a:pt x="232" y="179"/>
                    <a:pt x="223" y="289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44580" y="3300618"/>
              <a:ext cx="877888" cy="685800"/>
            </a:xfrm>
            <a:custGeom>
              <a:avLst/>
              <a:gdLst>
                <a:gd name="T0" fmla="*/ 293 w 293"/>
                <a:gd name="T1" fmla="*/ 0 h 229"/>
                <a:gd name="T2" fmla="*/ 6 w 293"/>
                <a:gd name="T3" fmla="*/ 220 h 229"/>
                <a:gd name="T4" fmla="*/ 22 w 293"/>
                <a:gd name="T5" fmla="*/ 189 h 229"/>
                <a:gd name="T6" fmla="*/ 204 w 293"/>
                <a:gd name="T7" fmla="*/ 22 h 229"/>
                <a:gd name="T8" fmla="*/ 209 w 293"/>
                <a:gd name="T9" fmla="*/ 0 h 229"/>
                <a:gd name="T10" fmla="*/ 293 w 293"/>
                <a:gd name="T1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29">
                  <a:moveTo>
                    <a:pt x="293" y="0"/>
                  </a:moveTo>
                  <a:cubicBezTo>
                    <a:pt x="278" y="102"/>
                    <a:pt x="113" y="229"/>
                    <a:pt x="6" y="220"/>
                  </a:cubicBezTo>
                  <a:cubicBezTo>
                    <a:pt x="0" y="195"/>
                    <a:pt x="1" y="192"/>
                    <a:pt x="22" y="189"/>
                  </a:cubicBezTo>
                  <a:cubicBezTo>
                    <a:pt x="115" y="176"/>
                    <a:pt x="183" y="113"/>
                    <a:pt x="204" y="22"/>
                  </a:cubicBezTo>
                  <a:cubicBezTo>
                    <a:pt x="205" y="15"/>
                    <a:pt x="207" y="9"/>
                    <a:pt x="209" y="0"/>
                  </a:cubicBezTo>
                  <a:cubicBezTo>
                    <a:pt x="237" y="0"/>
                    <a:pt x="265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477817" y="3246643"/>
              <a:ext cx="681038" cy="877888"/>
            </a:xfrm>
            <a:custGeom>
              <a:avLst/>
              <a:gdLst>
                <a:gd name="T0" fmla="*/ 9 w 227"/>
                <a:gd name="T1" fmla="*/ 5 h 293"/>
                <a:gd name="T2" fmla="*/ 39 w 227"/>
                <a:gd name="T3" fmla="*/ 26 h 293"/>
                <a:gd name="T4" fmla="*/ 209 w 227"/>
                <a:gd name="T5" fmla="*/ 205 h 293"/>
                <a:gd name="T6" fmla="*/ 227 w 227"/>
                <a:gd name="T7" fmla="*/ 228 h 293"/>
                <a:gd name="T8" fmla="*/ 227 w 227"/>
                <a:gd name="T9" fmla="*/ 291 h 293"/>
                <a:gd name="T10" fmla="*/ 9 w 227"/>
                <a:gd name="T11" fmla="*/ 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293">
                  <a:moveTo>
                    <a:pt x="9" y="5"/>
                  </a:moveTo>
                  <a:cubicBezTo>
                    <a:pt x="35" y="0"/>
                    <a:pt x="35" y="0"/>
                    <a:pt x="39" y="26"/>
                  </a:cubicBezTo>
                  <a:cubicBezTo>
                    <a:pt x="53" y="115"/>
                    <a:pt x="118" y="185"/>
                    <a:pt x="209" y="205"/>
                  </a:cubicBezTo>
                  <a:cubicBezTo>
                    <a:pt x="224" y="209"/>
                    <a:pt x="227" y="214"/>
                    <a:pt x="227" y="228"/>
                  </a:cubicBezTo>
                  <a:cubicBezTo>
                    <a:pt x="226" y="249"/>
                    <a:pt x="227" y="270"/>
                    <a:pt x="227" y="291"/>
                  </a:cubicBezTo>
                  <a:cubicBezTo>
                    <a:pt x="137" y="293"/>
                    <a:pt x="0" y="111"/>
                    <a:pt x="9" y="5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34942" y="2489405"/>
              <a:ext cx="876300" cy="668338"/>
            </a:xfrm>
            <a:custGeom>
              <a:avLst/>
              <a:gdLst>
                <a:gd name="T0" fmla="*/ 0 w 293"/>
                <a:gd name="T1" fmla="*/ 222 h 223"/>
                <a:gd name="T2" fmla="*/ 93 w 293"/>
                <a:gd name="T3" fmla="*/ 87 h 223"/>
                <a:gd name="T4" fmla="*/ 270 w 293"/>
                <a:gd name="T5" fmla="*/ 7 h 223"/>
                <a:gd name="T6" fmla="*/ 291 w 293"/>
                <a:gd name="T7" fmla="*/ 15 h 223"/>
                <a:gd name="T8" fmla="*/ 275 w 293"/>
                <a:gd name="T9" fmla="*/ 36 h 223"/>
                <a:gd name="T10" fmla="*/ 116 w 293"/>
                <a:gd name="T11" fmla="*/ 141 h 223"/>
                <a:gd name="T12" fmla="*/ 90 w 293"/>
                <a:gd name="T13" fmla="*/ 205 h 223"/>
                <a:gd name="T14" fmla="*/ 69 w 293"/>
                <a:gd name="T15" fmla="*/ 223 h 223"/>
                <a:gd name="T16" fmla="*/ 0 w 293"/>
                <a:gd name="T17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223">
                  <a:moveTo>
                    <a:pt x="0" y="222"/>
                  </a:moveTo>
                  <a:cubicBezTo>
                    <a:pt x="18" y="165"/>
                    <a:pt x="50" y="122"/>
                    <a:pt x="93" y="87"/>
                  </a:cubicBezTo>
                  <a:cubicBezTo>
                    <a:pt x="144" y="44"/>
                    <a:pt x="203" y="17"/>
                    <a:pt x="270" y="7"/>
                  </a:cubicBezTo>
                  <a:cubicBezTo>
                    <a:pt x="279" y="5"/>
                    <a:pt x="289" y="0"/>
                    <a:pt x="291" y="15"/>
                  </a:cubicBezTo>
                  <a:cubicBezTo>
                    <a:pt x="293" y="28"/>
                    <a:pt x="289" y="34"/>
                    <a:pt x="275" y="36"/>
                  </a:cubicBezTo>
                  <a:cubicBezTo>
                    <a:pt x="205" y="45"/>
                    <a:pt x="151" y="80"/>
                    <a:pt x="116" y="141"/>
                  </a:cubicBezTo>
                  <a:cubicBezTo>
                    <a:pt x="104" y="160"/>
                    <a:pt x="97" y="183"/>
                    <a:pt x="90" y="205"/>
                  </a:cubicBezTo>
                  <a:cubicBezTo>
                    <a:pt x="87" y="217"/>
                    <a:pt x="82" y="223"/>
                    <a:pt x="69" y="223"/>
                  </a:cubicBezTo>
                  <a:cubicBezTo>
                    <a:pt x="47" y="222"/>
                    <a:pt x="25" y="222"/>
                    <a:pt x="0" y="22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936605" y="2940255"/>
              <a:ext cx="584200" cy="5842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00577" y="3151988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原创作者QQ：598969553                   _2"/>
          <p:cNvGrpSpPr/>
          <p:nvPr/>
        </p:nvGrpSpPr>
        <p:grpSpPr>
          <a:xfrm>
            <a:off x="3911296" y="1489949"/>
            <a:ext cx="1787526" cy="1784351"/>
            <a:chOff x="4050634" y="2340180"/>
            <a:chExt cx="1787526" cy="1784351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004722" y="2340180"/>
              <a:ext cx="695325" cy="882650"/>
            </a:xfrm>
            <a:custGeom>
              <a:avLst/>
              <a:gdLst>
                <a:gd name="T0" fmla="*/ 223 w 232"/>
                <a:gd name="T1" fmla="*/ 289 h 295"/>
                <a:gd name="T2" fmla="*/ 191 w 232"/>
                <a:gd name="T3" fmla="*/ 269 h 295"/>
                <a:gd name="T4" fmla="*/ 20 w 232"/>
                <a:gd name="T5" fmla="*/ 90 h 295"/>
                <a:gd name="T6" fmla="*/ 0 w 232"/>
                <a:gd name="T7" fmla="*/ 67 h 295"/>
                <a:gd name="T8" fmla="*/ 0 w 232"/>
                <a:gd name="T9" fmla="*/ 0 h 295"/>
                <a:gd name="T10" fmla="*/ 223 w 232"/>
                <a:gd name="T11" fmla="*/ 28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95">
                  <a:moveTo>
                    <a:pt x="223" y="289"/>
                  </a:moveTo>
                  <a:cubicBezTo>
                    <a:pt x="195" y="295"/>
                    <a:pt x="194" y="295"/>
                    <a:pt x="191" y="269"/>
                  </a:cubicBezTo>
                  <a:cubicBezTo>
                    <a:pt x="180" y="181"/>
                    <a:pt x="109" y="107"/>
                    <a:pt x="20" y="90"/>
                  </a:cubicBezTo>
                  <a:cubicBezTo>
                    <a:pt x="6" y="87"/>
                    <a:pt x="0" y="83"/>
                    <a:pt x="0" y="67"/>
                  </a:cubicBezTo>
                  <a:cubicBezTo>
                    <a:pt x="1" y="45"/>
                    <a:pt x="0" y="22"/>
                    <a:pt x="0" y="0"/>
                  </a:cubicBezTo>
                  <a:cubicBezTo>
                    <a:pt x="102" y="11"/>
                    <a:pt x="232" y="179"/>
                    <a:pt x="223" y="289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960272" y="3300618"/>
              <a:ext cx="877888" cy="685800"/>
            </a:xfrm>
            <a:custGeom>
              <a:avLst/>
              <a:gdLst>
                <a:gd name="T0" fmla="*/ 293 w 293"/>
                <a:gd name="T1" fmla="*/ 0 h 229"/>
                <a:gd name="T2" fmla="*/ 6 w 293"/>
                <a:gd name="T3" fmla="*/ 220 h 229"/>
                <a:gd name="T4" fmla="*/ 22 w 293"/>
                <a:gd name="T5" fmla="*/ 189 h 229"/>
                <a:gd name="T6" fmla="*/ 204 w 293"/>
                <a:gd name="T7" fmla="*/ 22 h 229"/>
                <a:gd name="T8" fmla="*/ 209 w 293"/>
                <a:gd name="T9" fmla="*/ 0 h 229"/>
                <a:gd name="T10" fmla="*/ 293 w 293"/>
                <a:gd name="T1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29">
                  <a:moveTo>
                    <a:pt x="293" y="0"/>
                  </a:moveTo>
                  <a:cubicBezTo>
                    <a:pt x="278" y="102"/>
                    <a:pt x="113" y="229"/>
                    <a:pt x="6" y="220"/>
                  </a:cubicBezTo>
                  <a:cubicBezTo>
                    <a:pt x="0" y="195"/>
                    <a:pt x="1" y="192"/>
                    <a:pt x="22" y="189"/>
                  </a:cubicBezTo>
                  <a:cubicBezTo>
                    <a:pt x="115" y="176"/>
                    <a:pt x="183" y="113"/>
                    <a:pt x="204" y="22"/>
                  </a:cubicBezTo>
                  <a:cubicBezTo>
                    <a:pt x="205" y="15"/>
                    <a:pt x="207" y="9"/>
                    <a:pt x="209" y="0"/>
                  </a:cubicBezTo>
                  <a:cubicBezTo>
                    <a:pt x="237" y="0"/>
                    <a:pt x="265" y="0"/>
                    <a:pt x="293" y="0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4193509" y="3246643"/>
              <a:ext cx="681038" cy="877888"/>
            </a:xfrm>
            <a:custGeom>
              <a:avLst/>
              <a:gdLst>
                <a:gd name="T0" fmla="*/ 9 w 227"/>
                <a:gd name="T1" fmla="*/ 5 h 293"/>
                <a:gd name="T2" fmla="*/ 39 w 227"/>
                <a:gd name="T3" fmla="*/ 26 h 293"/>
                <a:gd name="T4" fmla="*/ 209 w 227"/>
                <a:gd name="T5" fmla="*/ 205 h 293"/>
                <a:gd name="T6" fmla="*/ 227 w 227"/>
                <a:gd name="T7" fmla="*/ 228 h 293"/>
                <a:gd name="T8" fmla="*/ 227 w 227"/>
                <a:gd name="T9" fmla="*/ 291 h 293"/>
                <a:gd name="T10" fmla="*/ 9 w 227"/>
                <a:gd name="T11" fmla="*/ 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293">
                  <a:moveTo>
                    <a:pt x="9" y="5"/>
                  </a:moveTo>
                  <a:cubicBezTo>
                    <a:pt x="35" y="0"/>
                    <a:pt x="35" y="0"/>
                    <a:pt x="39" y="26"/>
                  </a:cubicBezTo>
                  <a:cubicBezTo>
                    <a:pt x="53" y="115"/>
                    <a:pt x="118" y="185"/>
                    <a:pt x="209" y="205"/>
                  </a:cubicBezTo>
                  <a:cubicBezTo>
                    <a:pt x="224" y="209"/>
                    <a:pt x="227" y="214"/>
                    <a:pt x="227" y="228"/>
                  </a:cubicBezTo>
                  <a:cubicBezTo>
                    <a:pt x="226" y="249"/>
                    <a:pt x="227" y="270"/>
                    <a:pt x="227" y="291"/>
                  </a:cubicBezTo>
                  <a:cubicBezTo>
                    <a:pt x="137" y="293"/>
                    <a:pt x="0" y="111"/>
                    <a:pt x="9" y="5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050634" y="2489405"/>
              <a:ext cx="876300" cy="668338"/>
            </a:xfrm>
            <a:custGeom>
              <a:avLst/>
              <a:gdLst>
                <a:gd name="T0" fmla="*/ 0 w 293"/>
                <a:gd name="T1" fmla="*/ 222 h 223"/>
                <a:gd name="T2" fmla="*/ 93 w 293"/>
                <a:gd name="T3" fmla="*/ 87 h 223"/>
                <a:gd name="T4" fmla="*/ 270 w 293"/>
                <a:gd name="T5" fmla="*/ 7 h 223"/>
                <a:gd name="T6" fmla="*/ 291 w 293"/>
                <a:gd name="T7" fmla="*/ 15 h 223"/>
                <a:gd name="T8" fmla="*/ 275 w 293"/>
                <a:gd name="T9" fmla="*/ 36 h 223"/>
                <a:gd name="T10" fmla="*/ 116 w 293"/>
                <a:gd name="T11" fmla="*/ 141 h 223"/>
                <a:gd name="T12" fmla="*/ 90 w 293"/>
                <a:gd name="T13" fmla="*/ 205 h 223"/>
                <a:gd name="T14" fmla="*/ 69 w 293"/>
                <a:gd name="T15" fmla="*/ 223 h 223"/>
                <a:gd name="T16" fmla="*/ 0 w 293"/>
                <a:gd name="T17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223">
                  <a:moveTo>
                    <a:pt x="0" y="222"/>
                  </a:moveTo>
                  <a:cubicBezTo>
                    <a:pt x="18" y="165"/>
                    <a:pt x="50" y="122"/>
                    <a:pt x="93" y="87"/>
                  </a:cubicBezTo>
                  <a:cubicBezTo>
                    <a:pt x="144" y="44"/>
                    <a:pt x="203" y="17"/>
                    <a:pt x="270" y="7"/>
                  </a:cubicBezTo>
                  <a:cubicBezTo>
                    <a:pt x="279" y="5"/>
                    <a:pt x="289" y="0"/>
                    <a:pt x="291" y="15"/>
                  </a:cubicBezTo>
                  <a:cubicBezTo>
                    <a:pt x="293" y="28"/>
                    <a:pt x="289" y="34"/>
                    <a:pt x="275" y="36"/>
                  </a:cubicBezTo>
                  <a:cubicBezTo>
                    <a:pt x="205" y="45"/>
                    <a:pt x="151" y="80"/>
                    <a:pt x="116" y="141"/>
                  </a:cubicBezTo>
                  <a:cubicBezTo>
                    <a:pt x="104" y="160"/>
                    <a:pt x="97" y="183"/>
                    <a:pt x="90" y="205"/>
                  </a:cubicBezTo>
                  <a:cubicBezTo>
                    <a:pt x="87" y="217"/>
                    <a:pt x="82" y="223"/>
                    <a:pt x="69" y="223"/>
                  </a:cubicBezTo>
                  <a:cubicBezTo>
                    <a:pt x="47" y="222"/>
                    <a:pt x="25" y="222"/>
                    <a:pt x="0" y="22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652297" y="2940255"/>
              <a:ext cx="584200" cy="58420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890819" y="3151988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原创作者QQ：598969553                   _3"/>
          <p:cNvGrpSpPr/>
          <p:nvPr/>
        </p:nvGrpSpPr>
        <p:grpSpPr>
          <a:xfrm>
            <a:off x="6626988" y="1489949"/>
            <a:ext cx="1787526" cy="1784351"/>
            <a:chOff x="6766326" y="2340180"/>
            <a:chExt cx="1787526" cy="1784351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720414" y="2340180"/>
              <a:ext cx="695325" cy="882650"/>
            </a:xfrm>
            <a:custGeom>
              <a:avLst/>
              <a:gdLst>
                <a:gd name="T0" fmla="*/ 223 w 232"/>
                <a:gd name="T1" fmla="*/ 289 h 295"/>
                <a:gd name="T2" fmla="*/ 191 w 232"/>
                <a:gd name="T3" fmla="*/ 269 h 295"/>
                <a:gd name="T4" fmla="*/ 20 w 232"/>
                <a:gd name="T5" fmla="*/ 90 h 295"/>
                <a:gd name="T6" fmla="*/ 0 w 232"/>
                <a:gd name="T7" fmla="*/ 67 h 295"/>
                <a:gd name="T8" fmla="*/ 0 w 232"/>
                <a:gd name="T9" fmla="*/ 0 h 295"/>
                <a:gd name="T10" fmla="*/ 223 w 232"/>
                <a:gd name="T11" fmla="*/ 28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95">
                  <a:moveTo>
                    <a:pt x="223" y="289"/>
                  </a:moveTo>
                  <a:cubicBezTo>
                    <a:pt x="195" y="295"/>
                    <a:pt x="194" y="295"/>
                    <a:pt x="191" y="269"/>
                  </a:cubicBezTo>
                  <a:cubicBezTo>
                    <a:pt x="180" y="181"/>
                    <a:pt x="109" y="107"/>
                    <a:pt x="20" y="90"/>
                  </a:cubicBezTo>
                  <a:cubicBezTo>
                    <a:pt x="6" y="87"/>
                    <a:pt x="0" y="83"/>
                    <a:pt x="0" y="67"/>
                  </a:cubicBezTo>
                  <a:cubicBezTo>
                    <a:pt x="1" y="45"/>
                    <a:pt x="0" y="22"/>
                    <a:pt x="0" y="0"/>
                  </a:cubicBezTo>
                  <a:cubicBezTo>
                    <a:pt x="102" y="11"/>
                    <a:pt x="232" y="179"/>
                    <a:pt x="223" y="289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7675964" y="3300618"/>
              <a:ext cx="877888" cy="685800"/>
            </a:xfrm>
            <a:custGeom>
              <a:avLst/>
              <a:gdLst>
                <a:gd name="T0" fmla="*/ 293 w 293"/>
                <a:gd name="T1" fmla="*/ 0 h 229"/>
                <a:gd name="T2" fmla="*/ 6 w 293"/>
                <a:gd name="T3" fmla="*/ 220 h 229"/>
                <a:gd name="T4" fmla="*/ 22 w 293"/>
                <a:gd name="T5" fmla="*/ 189 h 229"/>
                <a:gd name="T6" fmla="*/ 204 w 293"/>
                <a:gd name="T7" fmla="*/ 22 h 229"/>
                <a:gd name="T8" fmla="*/ 209 w 293"/>
                <a:gd name="T9" fmla="*/ 0 h 229"/>
                <a:gd name="T10" fmla="*/ 293 w 293"/>
                <a:gd name="T1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29">
                  <a:moveTo>
                    <a:pt x="293" y="0"/>
                  </a:moveTo>
                  <a:cubicBezTo>
                    <a:pt x="278" y="102"/>
                    <a:pt x="113" y="229"/>
                    <a:pt x="6" y="220"/>
                  </a:cubicBezTo>
                  <a:cubicBezTo>
                    <a:pt x="0" y="195"/>
                    <a:pt x="1" y="192"/>
                    <a:pt x="22" y="189"/>
                  </a:cubicBezTo>
                  <a:cubicBezTo>
                    <a:pt x="115" y="176"/>
                    <a:pt x="183" y="113"/>
                    <a:pt x="204" y="22"/>
                  </a:cubicBezTo>
                  <a:cubicBezTo>
                    <a:pt x="205" y="15"/>
                    <a:pt x="207" y="9"/>
                    <a:pt x="209" y="0"/>
                  </a:cubicBezTo>
                  <a:cubicBezTo>
                    <a:pt x="237" y="0"/>
                    <a:pt x="265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909201" y="3246643"/>
              <a:ext cx="681038" cy="877888"/>
            </a:xfrm>
            <a:custGeom>
              <a:avLst/>
              <a:gdLst>
                <a:gd name="T0" fmla="*/ 9 w 227"/>
                <a:gd name="T1" fmla="*/ 5 h 293"/>
                <a:gd name="T2" fmla="*/ 39 w 227"/>
                <a:gd name="T3" fmla="*/ 26 h 293"/>
                <a:gd name="T4" fmla="*/ 209 w 227"/>
                <a:gd name="T5" fmla="*/ 205 h 293"/>
                <a:gd name="T6" fmla="*/ 227 w 227"/>
                <a:gd name="T7" fmla="*/ 228 h 293"/>
                <a:gd name="T8" fmla="*/ 227 w 227"/>
                <a:gd name="T9" fmla="*/ 291 h 293"/>
                <a:gd name="T10" fmla="*/ 9 w 227"/>
                <a:gd name="T11" fmla="*/ 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293">
                  <a:moveTo>
                    <a:pt x="9" y="5"/>
                  </a:moveTo>
                  <a:cubicBezTo>
                    <a:pt x="35" y="0"/>
                    <a:pt x="35" y="0"/>
                    <a:pt x="39" y="26"/>
                  </a:cubicBezTo>
                  <a:cubicBezTo>
                    <a:pt x="53" y="115"/>
                    <a:pt x="118" y="185"/>
                    <a:pt x="209" y="205"/>
                  </a:cubicBezTo>
                  <a:cubicBezTo>
                    <a:pt x="224" y="209"/>
                    <a:pt x="227" y="214"/>
                    <a:pt x="227" y="228"/>
                  </a:cubicBezTo>
                  <a:cubicBezTo>
                    <a:pt x="226" y="249"/>
                    <a:pt x="227" y="270"/>
                    <a:pt x="227" y="291"/>
                  </a:cubicBezTo>
                  <a:cubicBezTo>
                    <a:pt x="137" y="293"/>
                    <a:pt x="0" y="111"/>
                    <a:pt x="9" y="5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766326" y="2489405"/>
              <a:ext cx="876300" cy="668338"/>
            </a:xfrm>
            <a:custGeom>
              <a:avLst/>
              <a:gdLst>
                <a:gd name="T0" fmla="*/ 0 w 293"/>
                <a:gd name="T1" fmla="*/ 222 h 223"/>
                <a:gd name="T2" fmla="*/ 93 w 293"/>
                <a:gd name="T3" fmla="*/ 87 h 223"/>
                <a:gd name="T4" fmla="*/ 270 w 293"/>
                <a:gd name="T5" fmla="*/ 7 h 223"/>
                <a:gd name="T6" fmla="*/ 291 w 293"/>
                <a:gd name="T7" fmla="*/ 15 h 223"/>
                <a:gd name="T8" fmla="*/ 275 w 293"/>
                <a:gd name="T9" fmla="*/ 36 h 223"/>
                <a:gd name="T10" fmla="*/ 116 w 293"/>
                <a:gd name="T11" fmla="*/ 141 h 223"/>
                <a:gd name="T12" fmla="*/ 90 w 293"/>
                <a:gd name="T13" fmla="*/ 205 h 223"/>
                <a:gd name="T14" fmla="*/ 69 w 293"/>
                <a:gd name="T15" fmla="*/ 223 h 223"/>
                <a:gd name="T16" fmla="*/ 0 w 293"/>
                <a:gd name="T17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223">
                  <a:moveTo>
                    <a:pt x="0" y="222"/>
                  </a:moveTo>
                  <a:cubicBezTo>
                    <a:pt x="18" y="165"/>
                    <a:pt x="50" y="122"/>
                    <a:pt x="93" y="87"/>
                  </a:cubicBezTo>
                  <a:cubicBezTo>
                    <a:pt x="144" y="44"/>
                    <a:pt x="203" y="17"/>
                    <a:pt x="270" y="7"/>
                  </a:cubicBezTo>
                  <a:cubicBezTo>
                    <a:pt x="279" y="5"/>
                    <a:pt x="289" y="0"/>
                    <a:pt x="291" y="15"/>
                  </a:cubicBezTo>
                  <a:cubicBezTo>
                    <a:pt x="293" y="28"/>
                    <a:pt x="289" y="34"/>
                    <a:pt x="275" y="36"/>
                  </a:cubicBezTo>
                  <a:cubicBezTo>
                    <a:pt x="205" y="45"/>
                    <a:pt x="151" y="80"/>
                    <a:pt x="116" y="141"/>
                  </a:cubicBezTo>
                  <a:cubicBezTo>
                    <a:pt x="104" y="160"/>
                    <a:pt x="97" y="183"/>
                    <a:pt x="90" y="205"/>
                  </a:cubicBezTo>
                  <a:cubicBezTo>
                    <a:pt x="87" y="217"/>
                    <a:pt x="82" y="223"/>
                    <a:pt x="69" y="223"/>
                  </a:cubicBezTo>
                  <a:cubicBezTo>
                    <a:pt x="47" y="222"/>
                    <a:pt x="25" y="222"/>
                    <a:pt x="0" y="22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367989" y="2940255"/>
              <a:ext cx="584200" cy="5842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05618" y="3151029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原创作者QQ：598969553                   _4"/>
          <p:cNvGrpSpPr/>
          <p:nvPr/>
        </p:nvGrpSpPr>
        <p:grpSpPr>
          <a:xfrm>
            <a:off x="9342679" y="1489949"/>
            <a:ext cx="1787526" cy="1784351"/>
            <a:chOff x="9482017" y="2340180"/>
            <a:chExt cx="1787526" cy="178435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436105" y="2340180"/>
              <a:ext cx="695325" cy="882650"/>
            </a:xfrm>
            <a:custGeom>
              <a:avLst/>
              <a:gdLst>
                <a:gd name="T0" fmla="*/ 223 w 232"/>
                <a:gd name="T1" fmla="*/ 289 h 295"/>
                <a:gd name="T2" fmla="*/ 191 w 232"/>
                <a:gd name="T3" fmla="*/ 269 h 295"/>
                <a:gd name="T4" fmla="*/ 20 w 232"/>
                <a:gd name="T5" fmla="*/ 90 h 295"/>
                <a:gd name="T6" fmla="*/ 0 w 232"/>
                <a:gd name="T7" fmla="*/ 67 h 295"/>
                <a:gd name="T8" fmla="*/ 0 w 232"/>
                <a:gd name="T9" fmla="*/ 0 h 295"/>
                <a:gd name="T10" fmla="*/ 223 w 232"/>
                <a:gd name="T11" fmla="*/ 28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95">
                  <a:moveTo>
                    <a:pt x="223" y="289"/>
                  </a:moveTo>
                  <a:cubicBezTo>
                    <a:pt x="195" y="295"/>
                    <a:pt x="194" y="295"/>
                    <a:pt x="191" y="269"/>
                  </a:cubicBezTo>
                  <a:cubicBezTo>
                    <a:pt x="180" y="181"/>
                    <a:pt x="109" y="107"/>
                    <a:pt x="20" y="90"/>
                  </a:cubicBezTo>
                  <a:cubicBezTo>
                    <a:pt x="6" y="87"/>
                    <a:pt x="0" y="83"/>
                    <a:pt x="0" y="67"/>
                  </a:cubicBezTo>
                  <a:cubicBezTo>
                    <a:pt x="1" y="45"/>
                    <a:pt x="0" y="22"/>
                    <a:pt x="0" y="0"/>
                  </a:cubicBezTo>
                  <a:cubicBezTo>
                    <a:pt x="102" y="11"/>
                    <a:pt x="232" y="179"/>
                    <a:pt x="223" y="289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10391655" y="3300618"/>
              <a:ext cx="877888" cy="685800"/>
            </a:xfrm>
            <a:custGeom>
              <a:avLst/>
              <a:gdLst>
                <a:gd name="T0" fmla="*/ 293 w 293"/>
                <a:gd name="T1" fmla="*/ 0 h 229"/>
                <a:gd name="T2" fmla="*/ 6 w 293"/>
                <a:gd name="T3" fmla="*/ 220 h 229"/>
                <a:gd name="T4" fmla="*/ 22 w 293"/>
                <a:gd name="T5" fmla="*/ 189 h 229"/>
                <a:gd name="T6" fmla="*/ 204 w 293"/>
                <a:gd name="T7" fmla="*/ 22 h 229"/>
                <a:gd name="T8" fmla="*/ 209 w 293"/>
                <a:gd name="T9" fmla="*/ 0 h 229"/>
                <a:gd name="T10" fmla="*/ 293 w 293"/>
                <a:gd name="T1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29">
                  <a:moveTo>
                    <a:pt x="293" y="0"/>
                  </a:moveTo>
                  <a:cubicBezTo>
                    <a:pt x="278" y="102"/>
                    <a:pt x="113" y="229"/>
                    <a:pt x="6" y="220"/>
                  </a:cubicBezTo>
                  <a:cubicBezTo>
                    <a:pt x="0" y="195"/>
                    <a:pt x="1" y="192"/>
                    <a:pt x="22" y="189"/>
                  </a:cubicBezTo>
                  <a:cubicBezTo>
                    <a:pt x="115" y="176"/>
                    <a:pt x="183" y="113"/>
                    <a:pt x="204" y="22"/>
                  </a:cubicBezTo>
                  <a:cubicBezTo>
                    <a:pt x="205" y="15"/>
                    <a:pt x="207" y="9"/>
                    <a:pt x="209" y="0"/>
                  </a:cubicBezTo>
                  <a:cubicBezTo>
                    <a:pt x="237" y="0"/>
                    <a:pt x="265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9624892" y="3246643"/>
              <a:ext cx="681038" cy="877888"/>
            </a:xfrm>
            <a:custGeom>
              <a:avLst/>
              <a:gdLst>
                <a:gd name="T0" fmla="*/ 9 w 227"/>
                <a:gd name="T1" fmla="*/ 5 h 293"/>
                <a:gd name="T2" fmla="*/ 39 w 227"/>
                <a:gd name="T3" fmla="*/ 26 h 293"/>
                <a:gd name="T4" fmla="*/ 209 w 227"/>
                <a:gd name="T5" fmla="*/ 205 h 293"/>
                <a:gd name="T6" fmla="*/ 227 w 227"/>
                <a:gd name="T7" fmla="*/ 228 h 293"/>
                <a:gd name="T8" fmla="*/ 227 w 227"/>
                <a:gd name="T9" fmla="*/ 291 h 293"/>
                <a:gd name="T10" fmla="*/ 9 w 227"/>
                <a:gd name="T11" fmla="*/ 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293">
                  <a:moveTo>
                    <a:pt x="9" y="5"/>
                  </a:moveTo>
                  <a:cubicBezTo>
                    <a:pt x="35" y="0"/>
                    <a:pt x="35" y="0"/>
                    <a:pt x="39" y="26"/>
                  </a:cubicBezTo>
                  <a:cubicBezTo>
                    <a:pt x="53" y="115"/>
                    <a:pt x="118" y="185"/>
                    <a:pt x="209" y="205"/>
                  </a:cubicBezTo>
                  <a:cubicBezTo>
                    <a:pt x="224" y="209"/>
                    <a:pt x="227" y="214"/>
                    <a:pt x="227" y="228"/>
                  </a:cubicBezTo>
                  <a:cubicBezTo>
                    <a:pt x="226" y="249"/>
                    <a:pt x="227" y="270"/>
                    <a:pt x="227" y="291"/>
                  </a:cubicBezTo>
                  <a:cubicBezTo>
                    <a:pt x="137" y="293"/>
                    <a:pt x="0" y="111"/>
                    <a:pt x="9" y="5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9482017" y="2489405"/>
              <a:ext cx="876300" cy="668338"/>
            </a:xfrm>
            <a:custGeom>
              <a:avLst/>
              <a:gdLst>
                <a:gd name="T0" fmla="*/ 0 w 293"/>
                <a:gd name="T1" fmla="*/ 222 h 223"/>
                <a:gd name="T2" fmla="*/ 93 w 293"/>
                <a:gd name="T3" fmla="*/ 87 h 223"/>
                <a:gd name="T4" fmla="*/ 270 w 293"/>
                <a:gd name="T5" fmla="*/ 7 h 223"/>
                <a:gd name="T6" fmla="*/ 291 w 293"/>
                <a:gd name="T7" fmla="*/ 15 h 223"/>
                <a:gd name="T8" fmla="*/ 275 w 293"/>
                <a:gd name="T9" fmla="*/ 36 h 223"/>
                <a:gd name="T10" fmla="*/ 116 w 293"/>
                <a:gd name="T11" fmla="*/ 141 h 223"/>
                <a:gd name="T12" fmla="*/ 90 w 293"/>
                <a:gd name="T13" fmla="*/ 205 h 223"/>
                <a:gd name="T14" fmla="*/ 69 w 293"/>
                <a:gd name="T15" fmla="*/ 223 h 223"/>
                <a:gd name="T16" fmla="*/ 0 w 293"/>
                <a:gd name="T17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223">
                  <a:moveTo>
                    <a:pt x="0" y="222"/>
                  </a:moveTo>
                  <a:cubicBezTo>
                    <a:pt x="18" y="165"/>
                    <a:pt x="50" y="122"/>
                    <a:pt x="93" y="87"/>
                  </a:cubicBezTo>
                  <a:cubicBezTo>
                    <a:pt x="144" y="44"/>
                    <a:pt x="203" y="17"/>
                    <a:pt x="270" y="7"/>
                  </a:cubicBezTo>
                  <a:cubicBezTo>
                    <a:pt x="279" y="5"/>
                    <a:pt x="289" y="0"/>
                    <a:pt x="291" y="15"/>
                  </a:cubicBezTo>
                  <a:cubicBezTo>
                    <a:pt x="293" y="28"/>
                    <a:pt x="289" y="34"/>
                    <a:pt x="275" y="36"/>
                  </a:cubicBezTo>
                  <a:cubicBezTo>
                    <a:pt x="205" y="45"/>
                    <a:pt x="151" y="80"/>
                    <a:pt x="116" y="141"/>
                  </a:cubicBezTo>
                  <a:cubicBezTo>
                    <a:pt x="104" y="160"/>
                    <a:pt x="97" y="183"/>
                    <a:pt x="90" y="205"/>
                  </a:cubicBezTo>
                  <a:cubicBezTo>
                    <a:pt x="87" y="217"/>
                    <a:pt x="82" y="223"/>
                    <a:pt x="69" y="223"/>
                  </a:cubicBezTo>
                  <a:cubicBezTo>
                    <a:pt x="47" y="222"/>
                    <a:pt x="25" y="222"/>
                    <a:pt x="0" y="22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0083680" y="2940255"/>
              <a:ext cx="584200" cy="5842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320416" y="3152435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原创作者QQ：598969553                   _5"/>
          <p:cNvSpPr/>
          <p:nvPr/>
        </p:nvSpPr>
        <p:spPr>
          <a:xfrm>
            <a:off x="1222957" y="363466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配置</a:t>
            </a:r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容量</a:t>
            </a:r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性能</a:t>
            </a:r>
          </a:p>
        </p:txBody>
      </p:sp>
      <p:sp>
        <p:nvSpPr>
          <p:cNvPr id="39" name="原创作者QQ：598969553                   _6"/>
          <p:cNvSpPr/>
          <p:nvPr/>
        </p:nvSpPr>
        <p:spPr>
          <a:xfrm>
            <a:off x="998795" y="4011887"/>
            <a:ext cx="237001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单实例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/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一主一从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/120G/CPU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48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核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/>
            </a:r>
            <a:b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</a:b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最大连接数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:2W/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默认隔离级别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: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  <a:hlinkClick r:id="rId5"/>
              </a:rPr>
              <a:t>RP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/>
            </a:r>
            <a:b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</a:b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TPS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安全线：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3K~5K/QPS: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十几万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  <a:hlinkClick r:id="rId6"/>
              </a:rPr>
              <a:t>beautycosmeticzone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(7)/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  <a:hlinkClick r:id="rId7"/>
              </a:rPr>
              <a:t>beauty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(47)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原创作者QQ：598969553                   _7"/>
          <p:cNvSpPr/>
          <p:nvPr/>
        </p:nvSpPr>
        <p:spPr>
          <a:xfrm>
            <a:off x="4020232" y="36346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主从延迟相关</a:t>
            </a:r>
          </a:p>
        </p:txBody>
      </p:sp>
      <p:sp>
        <p:nvSpPr>
          <p:cNvPr id="41" name="原创作者QQ：598969553                   _8"/>
          <p:cNvSpPr/>
          <p:nvPr/>
        </p:nvSpPr>
        <p:spPr>
          <a:xfrm>
            <a:off x="3620050" y="3965933"/>
            <a:ext cx="2370017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主从延迟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:180S/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延迟监控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update-select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情况考虑主从延 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CASE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TPS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过高导致主从延迟严重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CASE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批量删除大数据 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hlinkClick r:id="rId11"/>
              </a:rPr>
              <a:t>CASE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原创作者QQ：598969553                   _9"/>
          <p:cNvSpPr/>
          <p:nvPr/>
        </p:nvSpPr>
        <p:spPr>
          <a:xfrm>
            <a:off x="6671807" y="363466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慢查询</a:t>
            </a:r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索引</a:t>
            </a:r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锁</a:t>
            </a:r>
          </a:p>
        </p:txBody>
      </p:sp>
      <p:sp>
        <p:nvSpPr>
          <p:cNvPr id="43" name="原创作者QQ：598969553                   _10"/>
          <p:cNvSpPr/>
          <p:nvPr/>
        </p:nvSpPr>
        <p:spPr>
          <a:xfrm>
            <a:off x="6335742" y="3965933"/>
            <a:ext cx="280825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大数据分页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order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by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limit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5.6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2"/>
              </a:rPr>
              <a:t>Bug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3"/>
              </a:rPr>
              <a:t>优化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4"/>
              </a:rPr>
              <a:t>MDL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4"/>
              </a:rPr>
              <a:t>锁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:DML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写与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DDL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相互阻塞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5"/>
              </a:rPr>
              <a:t>CASE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6"/>
              </a:rPr>
              <a:t>CASE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7"/>
              </a:rPr>
              <a:t>GAP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7"/>
              </a:rPr>
              <a:t>锁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：阻塞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insert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操作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8"/>
              </a:rPr>
              <a:t>CASE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SQL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限流和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SQL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9"/>
              </a:rPr>
              <a:t>改写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原创作者QQ：598969553                   _11"/>
          <p:cNvSpPr/>
          <p:nvPr/>
        </p:nvSpPr>
        <p:spPr>
          <a:xfrm>
            <a:off x="9579555" y="3634663"/>
            <a:ext cx="132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Buffer</a:t>
            </a:r>
            <a:r>
              <a:rPr lang="zh-CN" altLang="en-US" dirty="0">
                <a:solidFill>
                  <a:schemeClr val="accent2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accent2"/>
                </a:solidFill>
                <a:cs typeface="+mn-ea"/>
                <a:sym typeface="+mn-lt"/>
              </a:rPr>
              <a:t>Pool</a:t>
            </a:r>
            <a:endParaRPr lang="zh-CN" altLang="en-US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2" name="原创作者QQ：598969553                   _8"/>
          <p:cNvSpPr/>
          <p:nvPr/>
        </p:nvSpPr>
        <p:spPr>
          <a:xfrm>
            <a:off x="9144000" y="4003995"/>
            <a:ext cx="2370017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提升查询速度，磁盘页加载内存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LRU</a:t>
            </a:r>
          </a:p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关联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CASE: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hlinkClick r:id="rId20"/>
              </a:rPr>
              <a:t>CASE1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hlinkClick r:id="rId21"/>
              </a:rPr>
              <a:t>CASE2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9631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3"/>
          <p:cNvSpPr/>
          <p:nvPr/>
        </p:nvSpPr>
        <p:spPr>
          <a:xfrm>
            <a:off x="0" y="1717848"/>
            <a:ext cx="2442369" cy="2336801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Rectangle 4"/>
          <p:cNvSpPr/>
          <p:nvPr/>
        </p:nvSpPr>
        <p:spPr>
          <a:xfrm>
            <a:off x="2443737" y="1717847"/>
            <a:ext cx="2442369" cy="2336801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5" name="Rectangle 5"/>
          <p:cNvSpPr/>
          <p:nvPr/>
        </p:nvSpPr>
        <p:spPr>
          <a:xfrm>
            <a:off x="4886107" y="1717846"/>
            <a:ext cx="2442369" cy="2336801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Rectangle 6"/>
          <p:cNvSpPr/>
          <p:nvPr/>
        </p:nvSpPr>
        <p:spPr>
          <a:xfrm>
            <a:off x="7329844" y="1717844"/>
            <a:ext cx="2442369" cy="2336801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Text Box 10"/>
          <p:cNvSpPr txBox="1">
            <a:spLocks noChangeArrowheads="1"/>
          </p:cNvSpPr>
          <p:nvPr/>
        </p:nvSpPr>
        <p:spPr bwMode="auto">
          <a:xfrm>
            <a:off x="-1" y="4156246"/>
            <a:ext cx="2598821" cy="15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zh-CN" altLang="en-US" sz="16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常见错误码</a:t>
            </a:r>
            <a:endParaRPr lang="en-US" sz="1600" b="1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500/404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服务端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客户端异常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/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502SLB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等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3"/>
              </a:rPr>
              <a:t>CASE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/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4"/>
              </a:rPr>
              <a:t> CASE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/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5"/>
              </a:rPr>
              <a:t>CASE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301/302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重定向类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6"/>
              </a:rPr>
              <a:t>CASE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413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容量超限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7"/>
              </a:rPr>
              <a:t>CASE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2440002" y="4156246"/>
            <a:ext cx="266761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zh-CN" sz="1600" b="1" dirty="0">
                <a:solidFill>
                  <a:srgbClr val="45C1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Cookie&amp;LocalStorage</a:t>
            </a:r>
            <a:endParaRPr lang="en-US" sz="16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Cookie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最大存储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4K/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身份标识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LocalStorage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5M/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客户端永久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SessionStorage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5M/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当前会话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0" name="Text Box 10"/>
          <p:cNvSpPr txBox="1">
            <a:spLocks noChangeArrowheads="1"/>
          </p:cNvSpPr>
          <p:nvPr/>
        </p:nvSpPr>
        <p:spPr bwMode="auto">
          <a:xfrm>
            <a:off x="4950274" y="4124162"/>
            <a:ext cx="2455932" cy="137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zh-CN" sz="16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JS&amp;CSS</a:t>
            </a:r>
            <a:r>
              <a:rPr lang="zh-CN" altLang="en-US" sz="16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6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inline/outline</a:t>
            </a:r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内联减少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Http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请求，提升页面性能，减少服务器压力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外连统一文件管理，方便维护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/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</a:b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关联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CASE: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8"/>
              </a:rPr>
              <a:t>CASE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1" name="Text Box 10"/>
          <p:cNvSpPr txBox="1">
            <a:spLocks noChangeArrowheads="1"/>
          </p:cNvSpPr>
          <p:nvPr/>
        </p:nvSpPr>
        <p:spPr bwMode="auto">
          <a:xfrm>
            <a:off x="7484227" y="4156246"/>
            <a:ext cx="2133600" cy="11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zh-CN" sz="1600" b="1" dirty="0">
                <a:solidFill>
                  <a:srgbClr val="45C1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Session</a:t>
            </a:r>
            <a:endParaRPr lang="en-US" sz="16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Session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创建时机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/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SessionId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重用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关联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CASE: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9"/>
              </a:rPr>
              <a:t>CASE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10"/>
              </a:rPr>
              <a:t>CASE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2"/>
              </a:rPr>
              <a:t> 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2"/>
              </a:rPr>
              <a:t>前端十问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en-US" altLang="zh-CN" dirty="0"/>
              <a:t>F2E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362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前端相关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(H5)</a:t>
            </a:r>
            <a:endParaRPr lang="zh-CN" altLang="en-US" sz="2800" dirty="0">
              <a:latin typeface="+mn-ea"/>
            </a:endParaRPr>
          </a:p>
        </p:txBody>
      </p:sp>
      <p:sp>
        <p:nvSpPr>
          <p:cNvPr id="77" name="Rectangle 7"/>
          <p:cNvSpPr/>
          <p:nvPr/>
        </p:nvSpPr>
        <p:spPr>
          <a:xfrm>
            <a:off x="9772213" y="1717843"/>
            <a:ext cx="2442369" cy="2336801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2" name="Text Box 10"/>
          <p:cNvSpPr txBox="1">
            <a:spLocks noChangeArrowheads="1"/>
          </p:cNvSpPr>
          <p:nvPr/>
        </p:nvSpPr>
        <p:spPr bwMode="auto">
          <a:xfrm>
            <a:off x="9926596" y="4156246"/>
            <a:ext cx="2133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zh-CN" altLang="en-US" sz="16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优化加速</a:t>
            </a:r>
            <a:endParaRPr lang="en-US" sz="1600" b="1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浏览器缓存设置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  <a:hlinkClick r:id="rId13"/>
            </a:endParaRPr>
          </a:p>
          <a:p>
            <a:pPr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13"/>
              </a:rPr>
              <a:t>WebP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HTTPS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14"/>
              </a:rPr>
              <a:t>优化加速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3" name="Freeform 53"/>
          <p:cNvSpPr>
            <a:spLocks noEditPoints="1"/>
          </p:cNvSpPr>
          <p:nvPr/>
        </p:nvSpPr>
        <p:spPr bwMode="auto">
          <a:xfrm>
            <a:off x="20682914" y="9850969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4" name="Freeform 53"/>
          <p:cNvSpPr>
            <a:spLocks noEditPoints="1"/>
          </p:cNvSpPr>
          <p:nvPr/>
        </p:nvSpPr>
        <p:spPr bwMode="auto">
          <a:xfrm>
            <a:off x="20835314" y="10003369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5" name="Freeform 53"/>
          <p:cNvSpPr>
            <a:spLocks noEditPoints="1"/>
          </p:cNvSpPr>
          <p:nvPr/>
        </p:nvSpPr>
        <p:spPr bwMode="auto">
          <a:xfrm>
            <a:off x="20987714" y="10155769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6" name="Freeform 53"/>
          <p:cNvSpPr>
            <a:spLocks noEditPoints="1"/>
          </p:cNvSpPr>
          <p:nvPr/>
        </p:nvSpPr>
        <p:spPr bwMode="auto">
          <a:xfrm>
            <a:off x="21140114" y="10308169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7" name="Freeform 53"/>
          <p:cNvSpPr>
            <a:spLocks noEditPoints="1"/>
          </p:cNvSpPr>
          <p:nvPr/>
        </p:nvSpPr>
        <p:spPr bwMode="auto">
          <a:xfrm>
            <a:off x="21292514" y="10460569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8" name="Freeform 53"/>
          <p:cNvSpPr>
            <a:spLocks noEditPoints="1"/>
          </p:cNvSpPr>
          <p:nvPr/>
        </p:nvSpPr>
        <p:spPr bwMode="auto">
          <a:xfrm>
            <a:off x="20340106" y="10344151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89" name="Freeform 53"/>
          <p:cNvSpPr>
            <a:spLocks noEditPoints="1"/>
          </p:cNvSpPr>
          <p:nvPr/>
        </p:nvSpPr>
        <p:spPr bwMode="auto">
          <a:xfrm>
            <a:off x="20492506" y="10496551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90" name="Freeform 53"/>
          <p:cNvSpPr>
            <a:spLocks noEditPoints="1"/>
          </p:cNvSpPr>
          <p:nvPr/>
        </p:nvSpPr>
        <p:spPr bwMode="auto">
          <a:xfrm>
            <a:off x="20644906" y="10648951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91" name="Freeform 53"/>
          <p:cNvSpPr>
            <a:spLocks noEditPoints="1"/>
          </p:cNvSpPr>
          <p:nvPr/>
        </p:nvSpPr>
        <p:spPr bwMode="auto">
          <a:xfrm>
            <a:off x="20797306" y="10801351"/>
            <a:ext cx="931091" cy="1071032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55" tIns="121877" rIns="243755" bIns="121877"/>
          <a:lstStyle/>
          <a:p>
            <a:pPr defTabSz="1218773" fontAlgn="base">
              <a:spcBef>
                <a:spcPct val="0"/>
              </a:spcBef>
              <a:spcAft>
                <a:spcPct val="0"/>
              </a:spcAft>
            </a:pPr>
            <a:endParaRPr lang="zh-CN" altLang="en-US" sz="4800">
              <a:solidFill>
                <a:prstClr val="black"/>
              </a:solidFill>
              <a:ea typeface="MS PGothic" pitchFamily="34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24" y="2445305"/>
            <a:ext cx="926592" cy="1072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" y="2559186"/>
            <a:ext cx="925200" cy="845134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225" y="2471835"/>
            <a:ext cx="925200" cy="93248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58" y="2490003"/>
            <a:ext cx="925200" cy="918137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72" y="2445305"/>
            <a:ext cx="925200" cy="10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019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8" grpId="0"/>
      <p:bldP spid="79" grpId="0"/>
      <p:bldP spid="80" grpId="0"/>
      <p:bldP spid="81" grpId="0"/>
      <p:bldP spid="77" grpId="0" animBg="1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了解更多：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戳我查看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en-US" altLang="zh-CN" dirty="0" smtClean="0"/>
              <a:t>JVM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32052" y="270528"/>
            <a:ext cx="362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OOM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相关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9" y="1878414"/>
            <a:ext cx="11522976" cy="11396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06251" y="1616804"/>
            <a:ext cx="1398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>
                <a:solidFill>
                  <a:schemeClr val="bg1">
                    <a:lumMod val="85000"/>
                  </a:schemeClr>
                </a:solidFill>
                <a:latin typeface="+mn-ea"/>
              </a:rPr>
              <a:t>注：</a:t>
            </a:r>
            <a:r>
              <a:rPr kumimoji="1" lang="en-US" altLang="zh-CN" sz="1000">
                <a:solidFill>
                  <a:schemeClr val="bg1">
                    <a:lumMod val="85000"/>
                  </a:schemeClr>
                </a:solidFill>
                <a:latin typeface="+mn-ea"/>
              </a:rPr>
              <a:t>jdk</a:t>
            </a:r>
            <a:r>
              <a:rPr kumimoji="1" lang="zh-CN" altLang="en-US" sz="100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kumimoji="1" lang="en-US" altLang="zh-CN" sz="1000">
                <a:solidFill>
                  <a:schemeClr val="bg1">
                    <a:lumMod val="85000"/>
                  </a:schemeClr>
                </a:solidFill>
                <a:latin typeface="+mn-ea"/>
              </a:rPr>
              <a:t>1.7</a:t>
            </a:r>
            <a:r>
              <a:rPr kumimoji="1" lang="zh-CN" altLang="en-US" sz="1000">
                <a:solidFill>
                  <a:schemeClr val="bg1">
                    <a:lumMod val="85000"/>
                  </a:schemeClr>
                </a:solidFill>
                <a:latin typeface="+mn-ea"/>
              </a:rPr>
              <a:t> 内存结构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0" y="3251960"/>
            <a:ext cx="2411126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栈空间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线程私有内存，生命周期与线程相同；栈深度超过虚拟机允许抛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StackOverflow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；内存扩展失败抛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OOM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异常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451016" y="3251960"/>
            <a:ext cx="2415600" cy="119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堆空间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线程共享内存，内存无法申请抛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OOM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异常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/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6"/>
              </a:rPr>
              <a:t>CASE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7"/>
              </a:rPr>
              <a:t>CASE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8"/>
              </a:rPr>
              <a:t>CASE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886522" y="3251960"/>
            <a:ext cx="2415600" cy="16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en-US" altLang="zh-C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PermGen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线程共享内存；存储类信息、常量、静态变量、编译后的代码数据；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内存分配不足抛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OOM</a:t>
            </a:r>
            <a:b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</a:b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9"/>
              </a:rPr>
              <a:t>CASE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10"/>
              </a:rPr>
              <a:t>CASE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322028" y="3251960"/>
            <a:ext cx="2415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类卸载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在大量使用反射、动态代理、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CGLib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等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bytecode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框架这类频繁自定义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ClassLoader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的场景都需要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JVM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具备类卸载的支持以保证永久代不会溢出</a:t>
            </a:r>
            <a:endParaRPr lang="en-US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757534" y="3251960"/>
            <a:ext cx="2415600" cy="16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分析工具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endParaRPr lang="en-US" sz="1200" b="1" dirty="0">
              <a:solidFill>
                <a:srgbClr val="45C1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jmap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查看内存信息；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jstack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查看线程堆栈信息；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hlinkClick r:id="rId11"/>
              </a:rPr>
              <a:t>MAT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内存分享工具；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JMC/JFR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火焰图性能分析；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algn="ctr" defTabSz="1450940"/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jvisualvm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工具分析；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3458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了解更多：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戳我查看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en-US" altLang="zh-CN" dirty="0" smtClean="0"/>
              <a:t>JVM</a:t>
            </a:r>
            <a:r>
              <a:rPr lang="zh-CN" altLang="en-US" dirty="0" smtClean="0"/>
              <a:t>续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32052" y="270528"/>
            <a:ext cx="362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JVM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常用参数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" y="1190472"/>
            <a:ext cx="10967661" cy="511407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703039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关联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CASE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CASE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149443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zh-CN" altLang="en-US" dirty="0" smtClean="0"/>
              <a:t>线程相关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169" y="1067903"/>
            <a:ext cx="11301662" cy="4985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chemeClr val="accent3"/>
                </a:solidFill>
                <a:effectLst/>
                <a:latin typeface="+mn-ea"/>
              </a:rPr>
              <a:t>线程使用不当例子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线程池使用不当的例子，方法类创建新的线程 </a:t>
            </a:r>
            <a:r>
              <a:rPr lang="en-US" altLang="zh-CN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4"/>
              </a:rPr>
              <a:t>CASE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、</a:t>
            </a:r>
            <a:r>
              <a:rPr lang="en-US" altLang="zh-CN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5"/>
              </a:rPr>
              <a:t>CASE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、</a:t>
            </a:r>
            <a:r>
              <a:rPr lang="en-US" altLang="zh-CN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6"/>
              </a:rPr>
              <a:t>CASE</a:t>
            </a:r>
            <a:endParaRPr lang="zh-CN" altLang="en-US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如何更好的使用线程：</a:t>
            </a:r>
            <a:r>
              <a:rPr lang="en-US" altLang="zh-CN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7"/>
              </a:rPr>
              <a:t>https://my.oschina.net/andylucc/blog/648127</a:t>
            </a:r>
            <a:endParaRPr lang="en-US" altLang="zh-CN" b="0" i="0" u="none" strike="noStrike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 sz="2400" b="0" i="0">
                <a:solidFill>
                  <a:schemeClr val="accent3"/>
                </a:solidFill>
                <a:effectLst/>
                <a:latin typeface="+mn-ea"/>
              </a:rPr>
              <a:t>未受限线程问题</a:t>
            </a:r>
            <a:endParaRPr lang="zh-CN" altLang="en-US" sz="2400" b="0" i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   未受限线程包括：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线程数量不受限（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cachedThreadPoolExecutor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）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队列深度不受限（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newFixedThreadPool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，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newSingleThreadExecutor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，自定义未限制队列深度）</a:t>
            </a:r>
            <a:endParaRPr lang="en-US" altLang="zh-CN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charset="0"/>
              <a:buChar char="•"/>
            </a:pPr>
            <a:endParaRPr lang="zh-CN" altLang="en-US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   改造要求：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使用受限的线程（如果有拒绝策略，上层要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cache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处理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/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降级处理）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线程有自己的名字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(ThreadFactory)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future.get </a:t>
            </a: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要设置超时时间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或者根据流量阈值接入</a:t>
            </a:r>
            <a:r>
              <a:rPr lang="en-US" altLang="zh-CN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rPr>
              <a:t>hulk </a:t>
            </a:r>
            <a:r>
              <a:rPr lang="en-US" altLang="zh-CN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8"/>
              </a:rPr>
              <a:t>ttt-</a:t>
            </a:r>
            <a:r>
              <a:rPr lang="zh-CN" altLang="en-US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  <a:hlinkClick r:id="rId8"/>
              </a:rPr>
              <a:t>弹性伸缩使用文档</a:t>
            </a:r>
            <a:endParaRPr lang="en-US" altLang="zh-CN" b="0" i="0" u="none" strike="noStrike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>
                <a:solidFill>
                  <a:schemeClr val="accent3"/>
                </a:solidFill>
                <a:latin typeface="+mn-ea"/>
              </a:rPr>
              <a:t>以上解决方案同样适用以下场景：</a:t>
            </a:r>
            <a:endParaRPr lang="zh-CN" altLang="en-US" b="0" i="0">
              <a:solidFill>
                <a:schemeClr val="accent3"/>
              </a:solidFill>
              <a:effectLst/>
              <a:latin typeface="+mn-ea"/>
            </a:endParaRPr>
          </a:p>
          <a:p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      流量增大</a:t>
            </a:r>
            <a:r>
              <a:rPr lang="en-US" altLang="zh-CN" b="0" i="0">
                <a:solidFill>
                  <a:srgbClr val="FF0000"/>
                </a:solidFill>
                <a:effectLst/>
                <a:latin typeface="+mn-ea"/>
              </a:rPr>
              <a:t>-&gt;</a:t>
            </a:r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服务处理过慢</a:t>
            </a:r>
            <a:r>
              <a:rPr lang="en-US" altLang="zh-CN" b="0" i="0">
                <a:solidFill>
                  <a:srgbClr val="FF0000"/>
                </a:solidFill>
                <a:effectLst/>
                <a:latin typeface="+mn-ea"/>
              </a:rPr>
              <a:t>-&gt;</a:t>
            </a:r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线程阻塞</a:t>
            </a:r>
            <a:r>
              <a:rPr lang="en-US" altLang="zh-CN" b="0" i="0">
                <a:solidFill>
                  <a:srgbClr val="FF0000"/>
                </a:solidFill>
                <a:effectLst/>
                <a:latin typeface="+mn-ea"/>
              </a:rPr>
              <a:t>-&gt;</a:t>
            </a:r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多余请求进入队列→</a:t>
            </a:r>
            <a:r>
              <a:rPr lang="en-US" altLang="zh-CN" b="0" i="0">
                <a:solidFill>
                  <a:srgbClr val="FF0000"/>
                </a:solidFill>
                <a:effectLst/>
                <a:latin typeface="+mn-ea"/>
              </a:rPr>
              <a:t>oldGC</a:t>
            </a:r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频繁→</a:t>
            </a:r>
            <a:r>
              <a:rPr lang="en-US" altLang="zh-CN" b="0" i="0">
                <a:solidFill>
                  <a:srgbClr val="FF0000"/>
                </a:solidFill>
                <a:effectLst/>
                <a:latin typeface="+mn-ea"/>
              </a:rPr>
              <a:t>OOM</a:t>
            </a:r>
            <a:r>
              <a:rPr lang="zh-CN" altLang="en-US" b="0" i="0">
                <a:solidFill>
                  <a:srgbClr val="FF0000"/>
                </a:solidFill>
                <a:effectLst/>
                <a:latin typeface="+mn-ea"/>
              </a:rPr>
              <a:t>导致情况进一步加剧</a:t>
            </a:r>
            <a:endParaRPr lang="zh-CN" altLang="en-US" b="0" i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59649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了解更多：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9"/>
              </a:rPr>
              <a:t>戳我查看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8456" y="6545606"/>
            <a:ext cx="1291193" cy="312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相关案例：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CASE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9442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了解更多：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锁相关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zh-CN" altLang="en-US" dirty="0" smtClean="0"/>
              <a:t>锁相关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710" y="369067"/>
            <a:ext cx="9464842" cy="2913114"/>
          </a:xfrm>
          <a:prstGeom prst="rect">
            <a:avLst/>
          </a:prstGeom>
        </p:spPr>
      </p:pic>
      <p:sp>
        <p:nvSpPr>
          <p:cNvPr id="19" name="原创作者QQ：598969553                   _5"/>
          <p:cNvSpPr/>
          <p:nvPr/>
        </p:nvSpPr>
        <p:spPr>
          <a:xfrm>
            <a:off x="1528346" y="3283449"/>
            <a:ext cx="6135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Synchronized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锁升级过程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:::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偏向锁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轻量级锁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重量级锁</a:t>
            </a: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07252"/>
              </p:ext>
            </p:extLst>
          </p:nvPr>
        </p:nvGraphicFramePr>
        <p:xfrm>
          <a:off x="556847" y="3628185"/>
          <a:ext cx="11082704" cy="262856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43616"/>
                <a:gridCol w="4026569"/>
                <a:gridCol w="3141843"/>
                <a:gridCol w="2770676"/>
              </a:tblGrid>
              <a:tr h="156892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800">
                          <a:effectLst/>
                        </a:rPr>
                        <a:t>锁</a:t>
                      </a:r>
                      <a:endParaRPr lang="zh-CN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800">
                          <a:effectLst/>
                        </a:rPr>
                        <a:t>特点</a:t>
                      </a:r>
                      <a:endParaRPr lang="zh-CN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800">
                          <a:effectLst/>
                        </a:rPr>
                        <a:t>获取锁过程</a:t>
                      </a:r>
                      <a:endParaRPr lang="zh-CN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800">
                          <a:effectLst/>
                        </a:rPr>
                        <a:t>锁破坏过程</a:t>
                      </a:r>
                      <a:endParaRPr lang="zh-CN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</a:tr>
              <a:tr h="61925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偏向锁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偏向第一个获取锁的线程，拥有偏向锁的线程，后续进入相同锁代码段时，不再需要进行任何同步操作。</a:t>
                      </a:r>
                    </a:p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一次</a:t>
                      </a:r>
                      <a:r>
                        <a:rPr lang="en-US" altLang="zh-CN" sz="800">
                          <a:effectLst/>
                        </a:rPr>
                        <a:t>cas</a:t>
                      </a:r>
                      <a:r>
                        <a:rPr lang="zh-CN" altLang="en-US" sz="800">
                          <a:effectLst/>
                        </a:rPr>
                        <a:t>操作，完全无需同步操作，性能最优，只适用第一个获取对象的线程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把锁标识位设置为</a:t>
                      </a:r>
                      <a:r>
                        <a:rPr lang="en-US" altLang="zh-CN" sz="800">
                          <a:effectLst/>
                        </a:rPr>
                        <a:t>01</a:t>
                      </a:r>
                      <a:r>
                        <a:rPr lang="zh-CN" altLang="en-US" sz="800">
                          <a:effectLst/>
                        </a:rPr>
                        <a:t>，即偏向模式；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同时通过</a:t>
                      </a:r>
                      <a:r>
                        <a:rPr lang="en-US" altLang="zh-CN" sz="800">
                          <a:effectLst/>
                        </a:rPr>
                        <a:t>CAS</a:t>
                      </a:r>
                      <a:r>
                        <a:rPr lang="zh-CN" altLang="en-US" sz="800">
                          <a:effectLst/>
                        </a:rPr>
                        <a:t>操作把当前线程的线程</a:t>
                      </a:r>
                      <a:r>
                        <a:rPr lang="en-US" altLang="zh-CN" sz="800">
                          <a:effectLst/>
                        </a:rPr>
                        <a:t>ID</a:t>
                      </a:r>
                      <a:r>
                        <a:rPr lang="zh-CN" altLang="en-US" sz="800">
                          <a:effectLst/>
                        </a:rPr>
                        <a:t>记录在</a:t>
                      </a:r>
                      <a:r>
                        <a:rPr lang="en-US" altLang="zh-CN" sz="800">
                          <a:effectLst/>
                        </a:rPr>
                        <a:t>mark word</a:t>
                      </a:r>
                      <a:r>
                        <a:rPr lang="zh-CN" altLang="en-US" sz="800">
                          <a:effectLst/>
                        </a:rPr>
                        <a:t>之中；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当有另外一个线程尝试获取锁的时候，偏向模式即宣告结束，根据锁对象目前是否处于被锁定的状态，</a:t>
                      </a:r>
                    </a:p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撤销偏向锁后恢复到未锁定（</a:t>
                      </a:r>
                      <a:r>
                        <a:rPr lang="en-US" altLang="zh-CN" sz="800">
                          <a:effectLst/>
                        </a:rPr>
                        <a:t>01</a:t>
                      </a:r>
                      <a:r>
                        <a:rPr lang="zh-CN" altLang="en-US" sz="800">
                          <a:effectLst/>
                        </a:rPr>
                        <a:t>）或轻量级锁定（</a:t>
                      </a:r>
                      <a:r>
                        <a:rPr lang="en-US" altLang="zh-CN" sz="800">
                          <a:effectLst/>
                        </a:rPr>
                        <a:t>00</a:t>
                      </a:r>
                      <a:r>
                        <a:rPr lang="zh-CN" altLang="en-US" sz="800">
                          <a:effectLst/>
                        </a:rPr>
                        <a:t>）状态。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</a:tr>
              <a:tr h="113272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轻量级锁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当偏向锁被破坏时，锁会升级到轻量级锁，在不存在锁竞争的情况下，通过使用</a:t>
                      </a:r>
                      <a:r>
                        <a:rPr lang="en-US" altLang="zh-CN" sz="800">
                          <a:effectLst/>
                        </a:rPr>
                        <a:t>CAS</a:t>
                      </a:r>
                      <a:r>
                        <a:rPr lang="zh-CN" altLang="en-US" sz="800">
                          <a:effectLst/>
                        </a:rPr>
                        <a:t>操作去取消使用同步的互斥量，从而避免重量级锁带来的性能开销。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对于绝大部分锁在整个同步周期内都是不存在竞争的，所以可以使用</a:t>
                      </a:r>
                      <a:r>
                        <a:rPr lang="en-US" altLang="zh-CN" sz="800">
                          <a:effectLst/>
                        </a:rPr>
                        <a:t>cas</a:t>
                      </a:r>
                      <a:r>
                        <a:rPr lang="zh-CN" altLang="en-US" sz="800">
                          <a:effectLst/>
                        </a:rPr>
                        <a:t>操作避免使用</a:t>
                      </a:r>
                      <a:br>
                        <a:rPr lang="zh-CN" altLang="en-US" sz="800">
                          <a:effectLst/>
                        </a:rPr>
                      </a:br>
                      <a:r>
                        <a:rPr lang="zh-CN" altLang="en-US" sz="800">
                          <a:effectLst/>
                        </a:rPr>
                        <a:t>互斥量（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对象）的开销。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如果有两条以上的线程争用同一个锁，那么轻量级锁则被打破，会升级为重量级锁；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在当前线程栈空间中创建名为锁记录的空间，将对象的</a:t>
                      </a:r>
                      <a:r>
                        <a:rPr lang="en-US" altLang="zh-CN" sz="800">
                          <a:effectLst/>
                        </a:rPr>
                        <a:t>mark word copy</a:t>
                      </a:r>
                      <a:r>
                        <a:rPr lang="zh-CN" altLang="en-US" sz="800">
                          <a:effectLst/>
                        </a:rPr>
                        <a:t>一份到锁记录空间中；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虚拟机尝试通过</a:t>
                      </a:r>
                      <a:r>
                        <a:rPr lang="en-US" altLang="zh-CN" sz="800">
                          <a:effectLst/>
                        </a:rPr>
                        <a:t>CAS</a:t>
                      </a:r>
                      <a:r>
                        <a:rPr lang="zh-CN" altLang="en-US" sz="800">
                          <a:effectLst/>
                        </a:rPr>
                        <a:t>操作将对象的</a:t>
                      </a:r>
                      <a:r>
                        <a:rPr lang="en-US" altLang="zh-CN" sz="800">
                          <a:effectLst/>
                        </a:rPr>
                        <a:t>mark word</a:t>
                      </a:r>
                      <a:r>
                        <a:rPr lang="zh-CN" altLang="en-US" sz="800">
                          <a:effectLst/>
                        </a:rPr>
                        <a:t>内容更新为执行锁记录空间的指针；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如果操作成功，则表示当前线程成功获得对象锁；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如果失败，则说明这个锁对象已经被其他线程抢占，升级为重量级锁；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 当存在锁竞争时，轻量级锁即被破坏，升级为重量级锁；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</a:tr>
              <a:tr h="68343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>
                          <a:effectLst/>
                        </a:rPr>
                        <a:t>重量级锁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 gridSpan="2"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每一个对象都有一个关联的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对象，</a:t>
                      </a:r>
                      <a:r>
                        <a:rPr lang="en-US" altLang="zh-CN" sz="800">
                          <a:effectLst/>
                        </a:rPr>
                        <a:t>jvm</a:t>
                      </a:r>
                      <a:r>
                        <a:rPr lang="zh-CN" altLang="en-US" sz="800">
                          <a:effectLst/>
                        </a:rPr>
                        <a:t>通过进入和退出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对象来实现方法同步和代码块同步；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</a:t>
                      </a:r>
                      <a:r>
                        <a:rPr lang="en-US" altLang="zh-CN" sz="800">
                          <a:effectLst/>
                        </a:rPr>
                        <a:t>jvm</a:t>
                      </a:r>
                      <a:r>
                        <a:rPr lang="zh-CN" altLang="en-US" sz="800">
                          <a:effectLst/>
                        </a:rPr>
                        <a:t>保证每个</a:t>
                      </a:r>
                      <a:r>
                        <a:rPr lang="en-US" altLang="zh-CN" sz="800">
                          <a:effectLst/>
                        </a:rPr>
                        <a:t>monitorenter</a:t>
                      </a:r>
                      <a:r>
                        <a:rPr lang="zh-CN" altLang="en-US" sz="800">
                          <a:effectLst/>
                        </a:rPr>
                        <a:t>指令都有一个</a:t>
                      </a:r>
                      <a:r>
                        <a:rPr lang="en-US" altLang="zh-CN" sz="800">
                          <a:effectLst/>
                        </a:rPr>
                        <a:t>monitorexit</a:t>
                      </a:r>
                      <a:r>
                        <a:rPr lang="zh-CN" altLang="en-US" sz="800">
                          <a:effectLst/>
                        </a:rPr>
                        <a:t>指令对应；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任何一个对象都有一个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对象关联。并且一个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对象被持有后，将处于锁定状态；</a:t>
                      </a: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zh-CN" altLang="en-US" sz="800">
                          <a:effectLst/>
                        </a:rPr>
                        <a:t> 线程执行到</a:t>
                      </a:r>
                      <a:r>
                        <a:rPr lang="en-US" altLang="zh-CN" sz="800">
                          <a:effectLst/>
                        </a:rPr>
                        <a:t>monitorenter</a:t>
                      </a:r>
                      <a:r>
                        <a:rPr lang="zh-CN" altLang="en-US" sz="800">
                          <a:effectLst/>
                        </a:rPr>
                        <a:t>指令时，会尝试获取对象所对应的</a:t>
                      </a:r>
                      <a:r>
                        <a:rPr lang="en-US" altLang="zh-CN" sz="800">
                          <a:effectLst/>
                        </a:rPr>
                        <a:t>monitor</a:t>
                      </a:r>
                      <a:r>
                        <a:rPr lang="zh-CN" altLang="en-US" sz="800">
                          <a:effectLst/>
                        </a:rPr>
                        <a:t>的所有权，即尝试获取</a:t>
                      </a:r>
                      <a:br>
                        <a:rPr lang="zh-CN" altLang="en-US" sz="800">
                          <a:effectLst/>
                        </a:rPr>
                      </a:br>
                      <a:r>
                        <a:rPr lang="zh-CN" altLang="en-US" sz="800">
                          <a:effectLst/>
                        </a:rPr>
                        <a:t>对象的锁。</a:t>
                      </a:r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81" marR="50881" marT="35617" marB="35617"/>
                </a:tc>
              </a:tr>
            </a:tbl>
          </a:graphicData>
        </a:graphic>
      </p:graphicFrame>
      <p:sp>
        <p:nvSpPr>
          <p:cNvPr id="29" name="AutoShape 9" descr="https://wiki.sankuai.com/download/thumbnails/1027707169/image2017-8-9%2020%3A16%3A42.png?version=1&amp;modificationDate=1502281722000&amp;api=v2"/>
          <p:cNvSpPr>
            <a:spLocks noChangeAspect="1" noChangeArrowheads="1"/>
          </p:cNvSpPr>
          <p:nvPr/>
        </p:nvSpPr>
        <p:spPr bwMode="auto">
          <a:xfrm>
            <a:off x="3989387" y="1825624"/>
            <a:ext cx="5835489" cy="583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989388" y="1525318"/>
            <a:ext cx="248980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5948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原创作者QQ：598969553                   _6"/>
          <p:cNvSpPr/>
          <p:nvPr/>
        </p:nvSpPr>
        <p:spPr>
          <a:xfrm>
            <a:off x="1485182" y="4145334"/>
            <a:ext cx="10119979" cy="1106905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fastjson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引用并一直没释放导致出现内存泄露，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1.2.18+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版本修复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fastjson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循环引用问题，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解决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fastjson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内存对象重复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循环引用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json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错误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090681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7"/>
              </a:rPr>
              <a:t>JAVA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7"/>
              </a:rPr>
              <a:t>知识强化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315911" y="180492"/>
            <a:ext cx="6800557" cy="711396"/>
          </a:xfrm>
        </p:spPr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/>
              <a:t>常见故障</a:t>
            </a:r>
          </a:p>
        </p:txBody>
      </p:sp>
      <p:sp>
        <p:nvSpPr>
          <p:cNvPr id="12" name="原创作者QQ：598969553                   _6"/>
          <p:cNvSpPr/>
          <p:nvPr/>
        </p:nvSpPr>
        <p:spPr>
          <a:xfrm>
            <a:off x="1485189" y="1182292"/>
            <a:ext cx="10119979" cy="2777008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类初始化问题</a:t>
            </a:r>
            <a:b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初始化时，构造方法中调用其他方法异常，导致初始化失败，抛出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NoClassDefFoundError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8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SimpleDateFormat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非线程安全问题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9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正则表达式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Matcher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死循环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导致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负载过高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10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HashMap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线程安全问题，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11"/>
              </a:rPr>
              <a:t>戳我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jdk 1.6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bug,jdk1.7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已经解决了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12"/>
              </a:rPr>
              <a:t>http://bugs.java.com/bugdatabase/view_bug.do?bug_id=6988218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-XX:-OmitStackTraceInFastThrow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可以强制打印堆栈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13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原创作者QQ：598969553                   _7"/>
          <p:cNvSpPr/>
          <p:nvPr/>
        </p:nvSpPr>
        <p:spPr>
          <a:xfrm>
            <a:off x="517181" y="1182292"/>
            <a:ext cx="806400" cy="27770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作者QQ：598969553                   _7"/>
          <p:cNvSpPr/>
          <p:nvPr/>
        </p:nvSpPr>
        <p:spPr>
          <a:xfrm>
            <a:off x="517181" y="4145335"/>
            <a:ext cx="807036" cy="11069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>
                <a:latin typeface="+mn-ea"/>
              </a:rPr>
              <a:t>Fastjson</a:t>
            </a:r>
            <a:r>
              <a:rPr lang="zh-CN" altLang="en-US" sz="2000">
                <a:latin typeface="+mn-ea"/>
              </a:rPr>
              <a:t>问题</a:t>
            </a:r>
          </a:p>
        </p:txBody>
      </p:sp>
      <p:sp>
        <p:nvSpPr>
          <p:cNvPr id="19" name="原创作者QQ：598969553                   _7"/>
          <p:cNvSpPr/>
          <p:nvPr/>
        </p:nvSpPr>
        <p:spPr>
          <a:xfrm>
            <a:off x="517181" y="5438273"/>
            <a:ext cx="807036" cy="10752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/>
              <a:t>序列化问题</a:t>
            </a:r>
          </a:p>
        </p:txBody>
      </p:sp>
      <p:sp>
        <p:nvSpPr>
          <p:cNvPr id="22" name="原创作者QQ：598969553                   _6"/>
          <p:cNvSpPr/>
          <p:nvPr/>
        </p:nvSpPr>
        <p:spPr>
          <a:xfrm>
            <a:off x="1485183" y="5438273"/>
            <a:ext cx="10119979" cy="1075250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Jackson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transient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字段不会忽略，但是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Fastjson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会忽略；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关联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14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（用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transient</a:t>
            </a:r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关键字标记的成员变量不参与序列化过程）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28573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13" grpId="0" animBg="1"/>
      <p:bldP spid="18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原创作者QQ：598969553                   _18"/>
          <p:cNvSpPr/>
          <p:nvPr/>
        </p:nvSpPr>
        <p:spPr>
          <a:xfrm>
            <a:off x="2602421" y="3191735"/>
            <a:ext cx="302379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常见故障类型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原创作者QQ：598969553                   _19"/>
          <p:cNvGrpSpPr/>
          <p:nvPr/>
        </p:nvGrpSpPr>
        <p:grpSpPr>
          <a:xfrm>
            <a:off x="2092653" y="3051016"/>
            <a:ext cx="3364135" cy="819150"/>
            <a:chOff x="4489409" y="2139320"/>
            <a:chExt cx="3364135" cy="819150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4489409" y="213932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489409" y="295847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原创作者QQ：598969553                   _20"/>
          <p:cNvGrpSpPr/>
          <p:nvPr/>
        </p:nvGrpSpPr>
        <p:grpSpPr>
          <a:xfrm>
            <a:off x="2168267" y="3243711"/>
            <a:ext cx="421704" cy="421704"/>
            <a:chOff x="2405797" y="2729907"/>
            <a:chExt cx="421704" cy="421704"/>
          </a:xfrm>
        </p:grpSpPr>
        <p:sp>
          <p:nvSpPr>
            <p:cNvPr id="86" name="椭圆 85"/>
            <p:cNvSpPr/>
            <p:nvPr/>
          </p:nvSpPr>
          <p:spPr>
            <a:xfrm>
              <a:off x="2405797" y="2729907"/>
              <a:ext cx="421704" cy="4217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527030" y="2853796"/>
              <a:ext cx="179238" cy="173926"/>
            </a:xfrm>
            <a:custGeom>
              <a:avLst/>
              <a:gdLst/>
              <a:ahLst/>
              <a:cxnLst/>
              <a:rect l="l" t="t" r="r" b="b"/>
              <a:pathLst>
                <a:path w="193365" h="187635"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1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6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66799" y="3461"/>
                  </a:moveTo>
                  <a:lnTo>
                    <a:pt x="193365" y="3461"/>
                  </a:lnTo>
                  <a:lnTo>
                    <a:pt x="193365" y="184175"/>
                  </a:lnTo>
                  <a:lnTo>
                    <a:pt x="148270" y="184175"/>
                  </a:lnTo>
                  <a:lnTo>
                    <a:pt x="148270" y="87288"/>
                  </a:lnTo>
                  <a:cubicBezTo>
                    <a:pt x="148270" y="73298"/>
                    <a:pt x="147935" y="64889"/>
                    <a:pt x="147265" y="62062"/>
                  </a:cubicBezTo>
                  <a:cubicBezTo>
                    <a:pt x="146596" y="59234"/>
                    <a:pt x="144754" y="57094"/>
                    <a:pt x="141740" y="55643"/>
                  </a:cubicBezTo>
                  <a:cubicBezTo>
                    <a:pt x="138726" y="54192"/>
                    <a:pt x="132011" y="53467"/>
                    <a:pt x="121593" y="53467"/>
                  </a:cubicBezTo>
                  <a:lnTo>
                    <a:pt x="117128" y="53467"/>
                  </a:lnTo>
                  <a:lnTo>
                    <a:pt x="117128" y="32398"/>
                  </a:lnTo>
                  <a:cubicBezTo>
                    <a:pt x="138931" y="27706"/>
                    <a:pt x="155488" y="18060"/>
                    <a:pt x="166799" y="3461"/>
                  </a:cubicBez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6"/>
                    <a:pt x="105631" y="148568"/>
                    <a:pt x="104142" y="154819"/>
                  </a:cubicBezTo>
                  <a:cubicBezTo>
                    <a:pt x="102654" y="161069"/>
                    <a:pt x="99566" y="166911"/>
                    <a:pt x="94878" y="172343"/>
                  </a:cubicBezTo>
                  <a:cubicBezTo>
                    <a:pt x="90190" y="177775"/>
                    <a:pt x="84534" y="181682"/>
                    <a:pt x="77911" y="184063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7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  <p:sp>
        <p:nvSpPr>
          <p:cNvPr id="91" name="原创作者QQ：598969553                   _21"/>
          <p:cNvSpPr/>
          <p:nvPr/>
        </p:nvSpPr>
        <p:spPr>
          <a:xfrm>
            <a:off x="7202996" y="3191735"/>
            <a:ext cx="302379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故障案例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原创作者QQ：598969553                   _22"/>
          <p:cNvGrpSpPr/>
          <p:nvPr/>
        </p:nvGrpSpPr>
        <p:grpSpPr>
          <a:xfrm>
            <a:off x="6693228" y="3051016"/>
            <a:ext cx="3364135" cy="819150"/>
            <a:chOff x="4489409" y="2139320"/>
            <a:chExt cx="3364135" cy="819150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4489409" y="213932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4489409" y="295847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原创作者QQ：598969553                   _23"/>
          <p:cNvGrpSpPr/>
          <p:nvPr/>
        </p:nvGrpSpPr>
        <p:grpSpPr>
          <a:xfrm>
            <a:off x="6746053" y="3243711"/>
            <a:ext cx="421704" cy="421704"/>
            <a:chOff x="2405797" y="3668904"/>
            <a:chExt cx="421704" cy="421704"/>
          </a:xfrm>
        </p:grpSpPr>
        <p:sp>
          <p:nvSpPr>
            <p:cNvPr id="94" name="椭圆 93"/>
            <p:cNvSpPr/>
            <p:nvPr/>
          </p:nvSpPr>
          <p:spPr>
            <a:xfrm>
              <a:off x="2405797" y="3668904"/>
              <a:ext cx="421704" cy="4217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512338" y="3792793"/>
              <a:ext cx="208622" cy="173927"/>
            </a:xfrm>
            <a:custGeom>
              <a:avLst/>
              <a:gdLst/>
              <a:ahLst/>
              <a:cxnLst/>
              <a:rect l="l" t="t" r="r" b="b"/>
              <a:pathLst>
                <a:path w="225065" h="187635"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1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6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70594" y="0"/>
                  </a:moveTo>
                  <a:cubicBezTo>
                    <a:pt x="188528" y="0"/>
                    <a:pt x="202090" y="4447"/>
                    <a:pt x="211280" y="13339"/>
                  </a:cubicBezTo>
                  <a:cubicBezTo>
                    <a:pt x="220470" y="22231"/>
                    <a:pt x="225065" y="33487"/>
                    <a:pt x="225065" y="47104"/>
                  </a:cubicBezTo>
                  <a:cubicBezTo>
                    <a:pt x="225065" y="57448"/>
                    <a:pt x="222479" y="68387"/>
                    <a:pt x="217307" y="79921"/>
                  </a:cubicBezTo>
                  <a:cubicBezTo>
                    <a:pt x="212134" y="91455"/>
                    <a:pt x="196897" y="115937"/>
                    <a:pt x="171595" y="153368"/>
                  </a:cubicBezTo>
                  <a:lnTo>
                    <a:pt x="221047" y="153368"/>
                  </a:lnTo>
                  <a:lnTo>
                    <a:pt x="221047" y="184175"/>
                  </a:lnTo>
                  <a:lnTo>
                    <a:pt x="121816" y="184175"/>
                  </a:lnTo>
                  <a:lnTo>
                    <a:pt x="121844" y="158391"/>
                  </a:lnTo>
                  <a:cubicBezTo>
                    <a:pt x="151237" y="110319"/>
                    <a:pt x="168706" y="80572"/>
                    <a:pt x="174250" y="69150"/>
                  </a:cubicBezTo>
                  <a:cubicBezTo>
                    <a:pt x="179794" y="57727"/>
                    <a:pt x="182566" y="48816"/>
                    <a:pt x="182566" y="42416"/>
                  </a:cubicBezTo>
                  <a:cubicBezTo>
                    <a:pt x="182566" y="37505"/>
                    <a:pt x="181727" y="33840"/>
                    <a:pt x="180051" y="31422"/>
                  </a:cubicBezTo>
                  <a:cubicBezTo>
                    <a:pt x="178374" y="29003"/>
                    <a:pt x="175822" y="27794"/>
                    <a:pt x="172394" y="27794"/>
                  </a:cubicBezTo>
                  <a:cubicBezTo>
                    <a:pt x="168966" y="27794"/>
                    <a:pt x="166414" y="29133"/>
                    <a:pt x="164738" y="31812"/>
                  </a:cubicBezTo>
                  <a:cubicBezTo>
                    <a:pt x="163061" y="34491"/>
                    <a:pt x="162223" y="39812"/>
                    <a:pt x="162223" y="47774"/>
                  </a:cubicBezTo>
                  <a:lnTo>
                    <a:pt x="162223" y="64964"/>
                  </a:lnTo>
                  <a:lnTo>
                    <a:pt x="121816" y="64964"/>
                  </a:lnTo>
                  <a:lnTo>
                    <a:pt x="121816" y="58378"/>
                  </a:lnTo>
                  <a:cubicBezTo>
                    <a:pt x="121816" y="48258"/>
                    <a:pt x="122337" y="40277"/>
                    <a:pt x="123378" y="34435"/>
                  </a:cubicBezTo>
                  <a:cubicBezTo>
                    <a:pt x="124420" y="28594"/>
                    <a:pt x="126988" y="22845"/>
                    <a:pt x="131080" y="17190"/>
                  </a:cubicBezTo>
                  <a:cubicBezTo>
                    <a:pt x="135173" y="11534"/>
                    <a:pt x="140494" y="7256"/>
                    <a:pt x="147042" y="4353"/>
                  </a:cubicBezTo>
                  <a:cubicBezTo>
                    <a:pt x="153591" y="1451"/>
                    <a:pt x="161441" y="0"/>
                    <a:pt x="170594" y="0"/>
                  </a:cubicBez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6"/>
                    <a:pt x="105631" y="148568"/>
                    <a:pt x="104142" y="154819"/>
                  </a:cubicBezTo>
                  <a:cubicBezTo>
                    <a:pt x="102654" y="161069"/>
                    <a:pt x="99566" y="166911"/>
                    <a:pt x="94878" y="172343"/>
                  </a:cubicBezTo>
                  <a:cubicBezTo>
                    <a:pt x="90190" y="177775"/>
                    <a:pt x="84534" y="181682"/>
                    <a:pt x="77911" y="184063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7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  <p:sp>
        <p:nvSpPr>
          <p:cNvPr id="99" name="原创作者QQ：598969553                   _24"/>
          <p:cNvSpPr/>
          <p:nvPr/>
        </p:nvSpPr>
        <p:spPr>
          <a:xfrm>
            <a:off x="2602421" y="5020535"/>
            <a:ext cx="302379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常见场景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原创作者QQ：598969553                   _25"/>
          <p:cNvGrpSpPr/>
          <p:nvPr/>
        </p:nvGrpSpPr>
        <p:grpSpPr>
          <a:xfrm>
            <a:off x="2092653" y="4879816"/>
            <a:ext cx="3364135" cy="819150"/>
            <a:chOff x="4489409" y="2139320"/>
            <a:chExt cx="3364135" cy="81915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4489409" y="213932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4489409" y="295847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原创作者QQ：598969553                   _26"/>
          <p:cNvGrpSpPr/>
          <p:nvPr/>
        </p:nvGrpSpPr>
        <p:grpSpPr>
          <a:xfrm>
            <a:off x="2168267" y="5072511"/>
            <a:ext cx="421704" cy="421704"/>
            <a:chOff x="2405797" y="4607901"/>
            <a:chExt cx="421704" cy="421704"/>
          </a:xfrm>
        </p:grpSpPr>
        <p:sp>
          <p:nvSpPr>
            <p:cNvPr id="102" name="椭圆 101"/>
            <p:cNvSpPr/>
            <p:nvPr/>
          </p:nvSpPr>
          <p:spPr>
            <a:xfrm>
              <a:off x="2405797" y="4607901"/>
              <a:ext cx="421704" cy="4217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510579" y="4731686"/>
              <a:ext cx="212140" cy="174134"/>
            </a:xfrm>
            <a:custGeom>
              <a:avLst/>
              <a:gdLst/>
              <a:ahLst/>
              <a:cxnLst/>
              <a:rect l="l" t="t" r="r" b="b"/>
              <a:pathLst>
                <a:path w="228860" h="187858">
                  <a:moveTo>
                    <a:pt x="53355" y="27905"/>
                  </a:moveTo>
                  <a:cubicBezTo>
                    <a:pt x="50006" y="27905"/>
                    <a:pt x="47792" y="29189"/>
                    <a:pt x="46713" y="31756"/>
                  </a:cubicBezTo>
                  <a:cubicBezTo>
                    <a:pt x="45634" y="34323"/>
                    <a:pt x="45095" y="40258"/>
                    <a:pt x="45095" y="49559"/>
                  </a:cubicBezTo>
                  <a:lnTo>
                    <a:pt x="45095" y="137740"/>
                  </a:lnTo>
                  <a:cubicBezTo>
                    <a:pt x="45095" y="148233"/>
                    <a:pt x="45597" y="154558"/>
                    <a:pt x="46602" y="156716"/>
                  </a:cubicBezTo>
                  <a:cubicBezTo>
                    <a:pt x="47606" y="158874"/>
                    <a:pt x="49783" y="159953"/>
                    <a:pt x="53132" y="159953"/>
                  </a:cubicBezTo>
                  <a:cubicBezTo>
                    <a:pt x="56480" y="159953"/>
                    <a:pt x="58675" y="158688"/>
                    <a:pt x="59717" y="156158"/>
                  </a:cubicBezTo>
                  <a:cubicBezTo>
                    <a:pt x="60759" y="153628"/>
                    <a:pt x="61280" y="147935"/>
                    <a:pt x="61280" y="139080"/>
                  </a:cubicBezTo>
                  <a:lnTo>
                    <a:pt x="61280" y="49559"/>
                  </a:lnTo>
                  <a:cubicBezTo>
                    <a:pt x="61280" y="39960"/>
                    <a:pt x="60815" y="33951"/>
                    <a:pt x="59885" y="31533"/>
                  </a:cubicBezTo>
                  <a:cubicBezTo>
                    <a:pt x="58955" y="29114"/>
                    <a:pt x="56778" y="27905"/>
                    <a:pt x="53355" y="27905"/>
                  </a:cubicBezTo>
                  <a:close/>
                  <a:moveTo>
                    <a:pt x="52350" y="111"/>
                  </a:moveTo>
                  <a:cubicBezTo>
                    <a:pt x="62247" y="111"/>
                    <a:pt x="71103" y="1841"/>
                    <a:pt x="78916" y="5302"/>
                  </a:cubicBezTo>
                  <a:cubicBezTo>
                    <a:pt x="86730" y="8762"/>
                    <a:pt x="92571" y="12985"/>
                    <a:pt x="96441" y="17971"/>
                  </a:cubicBezTo>
                  <a:cubicBezTo>
                    <a:pt x="100310" y="22956"/>
                    <a:pt x="102933" y="28575"/>
                    <a:pt x="104310" y="34825"/>
                  </a:cubicBezTo>
                  <a:cubicBezTo>
                    <a:pt x="105687" y="41076"/>
                    <a:pt x="106375" y="51048"/>
                    <a:pt x="106375" y="64740"/>
                  </a:cubicBezTo>
                  <a:lnTo>
                    <a:pt x="106375" y="125015"/>
                  </a:lnTo>
                  <a:cubicBezTo>
                    <a:pt x="106375" y="138708"/>
                    <a:pt x="105631" y="148679"/>
                    <a:pt x="104142" y="154930"/>
                  </a:cubicBezTo>
                  <a:cubicBezTo>
                    <a:pt x="102654" y="161181"/>
                    <a:pt x="99566" y="167022"/>
                    <a:pt x="94878" y="172454"/>
                  </a:cubicBezTo>
                  <a:cubicBezTo>
                    <a:pt x="90190" y="177887"/>
                    <a:pt x="84534" y="181793"/>
                    <a:pt x="77911" y="184175"/>
                  </a:cubicBezTo>
                  <a:cubicBezTo>
                    <a:pt x="71289" y="186556"/>
                    <a:pt x="63884" y="187746"/>
                    <a:pt x="55699" y="187746"/>
                  </a:cubicBezTo>
                  <a:cubicBezTo>
                    <a:pt x="44909" y="187746"/>
                    <a:pt x="35942" y="186500"/>
                    <a:pt x="28798" y="184007"/>
                  </a:cubicBezTo>
                  <a:cubicBezTo>
                    <a:pt x="21654" y="181514"/>
                    <a:pt x="15962" y="177626"/>
                    <a:pt x="11720" y="172343"/>
                  </a:cubicBezTo>
                  <a:cubicBezTo>
                    <a:pt x="7479" y="167059"/>
                    <a:pt x="4465" y="161497"/>
                    <a:pt x="2679" y="155655"/>
                  </a:cubicBezTo>
                  <a:cubicBezTo>
                    <a:pt x="893" y="149814"/>
                    <a:pt x="0" y="140531"/>
                    <a:pt x="0" y="127806"/>
                  </a:cubicBezTo>
                  <a:lnTo>
                    <a:pt x="0" y="64740"/>
                  </a:lnTo>
                  <a:cubicBezTo>
                    <a:pt x="0" y="48146"/>
                    <a:pt x="1432" y="35718"/>
                    <a:pt x="4297" y="27458"/>
                  </a:cubicBezTo>
                  <a:cubicBezTo>
                    <a:pt x="7162" y="19199"/>
                    <a:pt x="12855" y="12576"/>
                    <a:pt x="21375" y="7590"/>
                  </a:cubicBezTo>
                  <a:cubicBezTo>
                    <a:pt x="29896" y="2604"/>
                    <a:pt x="40221" y="111"/>
                    <a:pt x="52350" y="111"/>
                  </a:cubicBezTo>
                  <a:close/>
                  <a:moveTo>
                    <a:pt x="171934" y="0"/>
                  </a:moveTo>
                  <a:cubicBezTo>
                    <a:pt x="193439" y="0"/>
                    <a:pt x="208024" y="4201"/>
                    <a:pt x="215689" y="12604"/>
                  </a:cubicBezTo>
                  <a:cubicBezTo>
                    <a:pt x="223354" y="21007"/>
                    <a:pt x="227186" y="32682"/>
                    <a:pt x="227186" y="47629"/>
                  </a:cubicBezTo>
                  <a:cubicBezTo>
                    <a:pt x="227186" y="57742"/>
                    <a:pt x="225809" y="65048"/>
                    <a:pt x="223056" y="69547"/>
                  </a:cubicBezTo>
                  <a:cubicBezTo>
                    <a:pt x="220303" y="74047"/>
                    <a:pt x="215466" y="78155"/>
                    <a:pt x="208545" y="81874"/>
                  </a:cubicBezTo>
                  <a:cubicBezTo>
                    <a:pt x="215391" y="84182"/>
                    <a:pt x="220489" y="87960"/>
                    <a:pt x="223837" y="93209"/>
                  </a:cubicBezTo>
                  <a:cubicBezTo>
                    <a:pt x="227186" y="98459"/>
                    <a:pt x="228860" y="110762"/>
                    <a:pt x="228860" y="130120"/>
                  </a:cubicBezTo>
                  <a:cubicBezTo>
                    <a:pt x="228860" y="144489"/>
                    <a:pt x="227223" y="155638"/>
                    <a:pt x="223949" y="163567"/>
                  </a:cubicBezTo>
                  <a:cubicBezTo>
                    <a:pt x="220675" y="171496"/>
                    <a:pt x="215019" y="177527"/>
                    <a:pt x="206983" y="181660"/>
                  </a:cubicBezTo>
                  <a:cubicBezTo>
                    <a:pt x="198946" y="185792"/>
                    <a:pt x="188640" y="187858"/>
                    <a:pt x="176064" y="187858"/>
                  </a:cubicBezTo>
                  <a:cubicBezTo>
                    <a:pt x="161776" y="187858"/>
                    <a:pt x="150558" y="185458"/>
                    <a:pt x="142410" y="180658"/>
                  </a:cubicBezTo>
                  <a:cubicBezTo>
                    <a:pt x="134262" y="175859"/>
                    <a:pt x="128904" y="169980"/>
                    <a:pt x="126336" y="163022"/>
                  </a:cubicBezTo>
                  <a:cubicBezTo>
                    <a:pt x="123769" y="156065"/>
                    <a:pt x="122486" y="143991"/>
                    <a:pt x="122486" y="126801"/>
                  </a:cubicBezTo>
                  <a:lnTo>
                    <a:pt x="122486" y="112514"/>
                  </a:lnTo>
                  <a:lnTo>
                    <a:pt x="167580" y="112514"/>
                  </a:lnTo>
                  <a:lnTo>
                    <a:pt x="167580" y="141870"/>
                  </a:lnTo>
                  <a:cubicBezTo>
                    <a:pt x="167580" y="149684"/>
                    <a:pt x="168046" y="154651"/>
                    <a:pt x="168976" y="156772"/>
                  </a:cubicBezTo>
                  <a:cubicBezTo>
                    <a:pt x="169906" y="158892"/>
                    <a:pt x="171971" y="159953"/>
                    <a:pt x="175171" y="159953"/>
                  </a:cubicBezTo>
                  <a:cubicBezTo>
                    <a:pt x="178668" y="159953"/>
                    <a:pt x="180975" y="158613"/>
                    <a:pt x="182091" y="155934"/>
                  </a:cubicBezTo>
                  <a:cubicBezTo>
                    <a:pt x="183207" y="153255"/>
                    <a:pt x="183765" y="146261"/>
                    <a:pt x="183765" y="134950"/>
                  </a:cubicBezTo>
                  <a:lnTo>
                    <a:pt x="183765" y="122448"/>
                  </a:lnTo>
                  <a:cubicBezTo>
                    <a:pt x="183765" y="115528"/>
                    <a:pt x="182984" y="110467"/>
                    <a:pt x="181421" y="107268"/>
                  </a:cubicBezTo>
                  <a:cubicBezTo>
                    <a:pt x="179859" y="104068"/>
                    <a:pt x="177552" y="101966"/>
                    <a:pt x="174501" y="100961"/>
                  </a:cubicBezTo>
                  <a:cubicBezTo>
                    <a:pt x="171450" y="99956"/>
                    <a:pt x="165534" y="99380"/>
                    <a:pt x="156753" y="99231"/>
                  </a:cubicBezTo>
                  <a:lnTo>
                    <a:pt x="156753" y="73000"/>
                  </a:lnTo>
                  <a:cubicBezTo>
                    <a:pt x="167469" y="73000"/>
                    <a:pt x="174092" y="72591"/>
                    <a:pt x="176622" y="71772"/>
                  </a:cubicBezTo>
                  <a:cubicBezTo>
                    <a:pt x="179152" y="70954"/>
                    <a:pt x="180975" y="69168"/>
                    <a:pt x="182091" y="66414"/>
                  </a:cubicBezTo>
                  <a:cubicBezTo>
                    <a:pt x="183207" y="63661"/>
                    <a:pt x="183765" y="59345"/>
                    <a:pt x="183765" y="53466"/>
                  </a:cubicBezTo>
                  <a:lnTo>
                    <a:pt x="183765" y="43420"/>
                  </a:lnTo>
                  <a:cubicBezTo>
                    <a:pt x="183765" y="37095"/>
                    <a:pt x="183114" y="32928"/>
                    <a:pt x="181812" y="30919"/>
                  </a:cubicBezTo>
                  <a:cubicBezTo>
                    <a:pt x="180510" y="28910"/>
                    <a:pt x="178482" y="27905"/>
                    <a:pt x="175729" y="27905"/>
                  </a:cubicBezTo>
                  <a:cubicBezTo>
                    <a:pt x="172603" y="27905"/>
                    <a:pt x="170464" y="28965"/>
                    <a:pt x="169311" y="31086"/>
                  </a:cubicBezTo>
                  <a:cubicBezTo>
                    <a:pt x="168157" y="33207"/>
                    <a:pt x="167580" y="37728"/>
                    <a:pt x="167580" y="44648"/>
                  </a:cubicBezTo>
                  <a:lnTo>
                    <a:pt x="167580" y="59494"/>
                  </a:lnTo>
                  <a:lnTo>
                    <a:pt x="122486" y="59494"/>
                  </a:lnTo>
                  <a:lnTo>
                    <a:pt x="122486" y="44090"/>
                  </a:lnTo>
                  <a:cubicBezTo>
                    <a:pt x="122486" y="26826"/>
                    <a:pt x="126429" y="15162"/>
                    <a:pt x="134317" y="9097"/>
                  </a:cubicBezTo>
                  <a:cubicBezTo>
                    <a:pt x="142205" y="3032"/>
                    <a:pt x="154744" y="0"/>
                    <a:pt x="1719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  <p:sp>
        <p:nvSpPr>
          <p:cNvPr id="107" name="原创作者QQ：598969553                   _27"/>
          <p:cNvSpPr/>
          <p:nvPr/>
        </p:nvSpPr>
        <p:spPr>
          <a:xfrm>
            <a:off x="7202996" y="5020535"/>
            <a:ext cx="302379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避免措施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原创作者QQ：598969553                   _28"/>
          <p:cNvGrpSpPr/>
          <p:nvPr/>
        </p:nvGrpSpPr>
        <p:grpSpPr>
          <a:xfrm>
            <a:off x="6693228" y="4879816"/>
            <a:ext cx="3364135" cy="819150"/>
            <a:chOff x="4489409" y="2139320"/>
            <a:chExt cx="3364135" cy="81915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4489409" y="213932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4489409" y="2958470"/>
              <a:ext cx="3364135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原创作者QQ：598969553                   _29"/>
          <p:cNvGrpSpPr/>
          <p:nvPr/>
        </p:nvGrpSpPr>
        <p:grpSpPr>
          <a:xfrm>
            <a:off x="6746053" y="5072511"/>
            <a:ext cx="421704" cy="421704"/>
            <a:chOff x="2405797" y="5546899"/>
            <a:chExt cx="421704" cy="421704"/>
          </a:xfrm>
        </p:grpSpPr>
        <p:sp>
          <p:nvSpPr>
            <p:cNvPr id="110" name="椭圆 109"/>
            <p:cNvSpPr/>
            <p:nvPr/>
          </p:nvSpPr>
          <p:spPr>
            <a:xfrm>
              <a:off x="2405797" y="5546899"/>
              <a:ext cx="421704" cy="4217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510683" y="5670788"/>
              <a:ext cx="211932" cy="173926"/>
            </a:xfrm>
            <a:custGeom>
              <a:avLst/>
              <a:gdLst/>
              <a:ahLst/>
              <a:cxnLst/>
              <a:rect l="l" t="t" r="r" b="b"/>
              <a:pathLst>
                <a:path w="228637" h="187635">
                  <a:moveTo>
                    <a:pt x="170706" y="44649"/>
                  </a:moveTo>
                  <a:lnTo>
                    <a:pt x="150781" y="121556"/>
                  </a:lnTo>
                  <a:lnTo>
                    <a:pt x="170706" y="121556"/>
                  </a:lnTo>
                  <a:close/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2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7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56083" y="3461"/>
                  </a:moveTo>
                  <a:lnTo>
                    <a:pt x="215801" y="3461"/>
                  </a:lnTo>
                  <a:lnTo>
                    <a:pt x="215801" y="121556"/>
                  </a:lnTo>
                  <a:lnTo>
                    <a:pt x="228637" y="121556"/>
                  </a:lnTo>
                  <a:lnTo>
                    <a:pt x="228637" y="152363"/>
                  </a:lnTo>
                  <a:lnTo>
                    <a:pt x="215801" y="152363"/>
                  </a:lnTo>
                  <a:lnTo>
                    <a:pt x="215801" y="184175"/>
                  </a:lnTo>
                  <a:lnTo>
                    <a:pt x="170706" y="184175"/>
                  </a:lnTo>
                  <a:lnTo>
                    <a:pt x="170706" y="152363"/>
                  </a:lnTo>
                  <a:lnTo>
                    <a:pt x="117128" y="152363"/>
                  </a:lnTo>
                  <a:lnTo>
                    <a:pt x="117128" y="121556"/>
                  </a:ln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7"/>
                    <a:pt x="105631" y="148568"/>
                    <a:pt x="104142" y="154819"/>
                  </a:cubicBezTo>
                  <a:cubicBezTo>
                    <a:pt x="102654" y="161070"/>
                    <a:pt x="99566" y="166911"/>
                    <a:pt x="94878" y="172343"/>
                  </a:cubicBezTo>
                  <a:cubicBezTo>
                    <a:pt x="90190" y="177776"/>
                    <a:pt x="84534" y="181682"/>
                    <a:pt x="77911" y="184064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8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208090" y="389106"/>
            <a:ext cx="1720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目录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5785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原创作者QQ：598969553                   _6"/>
          <p:cNvSpPr/>
          <p:nvPr/>
        </p:nvSpPr>
        <p:spPr>
          <a:xfrm>
            <a:off x="1485182" y="3494429"/>
            <a:ext cx="10119979" cy="1433789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static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修饰的成员变量和成员方法独立于该类的任何对象。也就是说，它不依赖类特定的实例，被类的所有实例共享。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3"/>
              </a:rPr>
              <a:t>CASE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 去除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误删除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static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后，导致变量会实例化多次，所以要特别小心</a:t>
            </a: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常见问题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315911" y="180492"/>
            <a:ext cx="6800557" cy="711396"/>
          </a:xfrm>
        </p:spPr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/>
              <a:t>常见故障续</a:t>
            </a:r>
          </a:p>
        </p:txBody>
      </p:sp>
      <p:sp>
        <p:nvSpPr>
          <p:cNvPr id="12" name="原创作者QQ：598969553                   _6"/>
          <p:cNvSpPr/>
          <p:nvPr/>
        </p:nvSpPr>
        <p:spPr>
          <a:xfrm>
            <a:off x="1485189" y="1182292"/>
            <a:ext cx="10119979" cy="2090297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的泛型是伪泛型。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中的泛型基本上都是在编译器这个层次来实现的。在生成的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字节码中是不包含泛型中的类型信息的。使用泛型的时候加上的类型参数，会在编译器在编译的时候去掉。这个过程就称为类型擦除。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常见异常：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ClassCastException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参考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CASE: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6"/>
              </a:rPr>
              <a:t>case1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原创作者QQ：598969553                   _7"/>
          <p:cNvSpPr/>
          <p:nvPr/>
        </p:nvSpPr>
        <p:spPr>
          <a:xfrm>
            <a:off x="450229" y="1182292"/>
            <a:ext cx="806400" cy="20902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b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擦除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作者QQ：598969553                   _7"/>
          <p:cNvSpPr/>
          <p:nvPr/>
        </p:nvSpPr>
        <p:spPr>
          <a:xfrm>
            <a:off x="450229" y="3500470"/>
            <a:ext cx="806400" cy="14277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>
                <a:latin typeface="+mn-ea"/>
              </a:rPr>
              <a:t>Static</a:t>
            </a:r>
            <a:r>
              <a:rPr lang="zh-CN" altLang="en-US" sz="2000">
                <a:latin typeface="+mn-ea"/>
              </a:rPr>
              <a:t>修饰符</a:t>
            </a:r>
          </a:p>
        </p:txBody>
      </p:sp>
      <p:sp>
        <p:nvSpPr>
          <p:cNvPr id="19" name="原创作者QQ：598969553                   _7"/>
          <p:cNvSpPr/>
          <p:nvPr/>
        </p:nvSpPr>
        <p:spPr>
          <a:xfrm>
            <a:off x="450229" y="5156099"/>
            <a:ext cx="807036" cy="1357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/>
              <a:t>  </a:t>
            </a:r>
            <a:r>
              <a:rPr lang="en-US" altLang="zh-CN" sz="2000"/>
              <a:t>IP</a:t>
            </a:r>
            <a:br>
              <a:rPr lang="en-US" altLang="zh-CN" sz="2000"/>
            </a:br>
            <a:r>
              <a:rPr lang="zh-CN" altLang="en-US" sz="2000"/>
              <a:t>问题</a:t>
            </a:r>
          </a:p>
        </p:txBody>
      </p:sp>
      <p:sp>
        <p:nvSpPr>
          <p:cNvPr id="22" name="原创作者QQ：598969553                   _6"/>
          <p:cNvSpPr/>
          <p:nvPr/>
        </p:nvSpPr>
        <p:spPr>
          <a:xfrm>
            <a:off x="1485183" y="5150058"/>
            <a:ext cx="10119979" cy="1363465"/>
          </a:xfrm>
          <a:prstGeom prst="rect">
            <a:avLst/>
          </a:prstGeom>
          <a:solidFill>
            <a:srgbClr val="B9C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没有获取到用户真实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IP,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很多公共出口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被当成黄牛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7"/>
              </a:rPr>
              <a:t>如何准确地获取用户公网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7"/>
              </a:rPr>
              <a:t>ip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8"/>
              </a:rPr>
              <a:t>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66748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13" grpId="0" animBg="1"/>
      <p:bldP spid="18" grpId="0" animBg="1"/>
      <p:bldP spid="19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原创作者QQ：598969553                   _4"/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原创作者QQ：598969553                   _5"/>
          <p:cNvSpPr/>
          <p:nvPr/>
        </p:nvSpPr>
        <p:spPr>
          <a:xfrm>
            <a:off x="3617068" y="2461730"/>
            <a:ext cx="5728402" cy="1048407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常见场景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36" name="原创作者QQ：598969553                   _8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原创作者QQ：598969553                   _13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原创作者QQ：598969553                   _26"/>
          <p:cNvGrpSpPr/>
          <p:nvPr/>
        </p:nvGrpSpPr>
        <p:grpSpPr>
          <a:xfrm>
            <a:off x="2635195" y="2625933"/>
            <a:ext cx="720000" cy="720000"/>
            <a:chOff x="2405797" y="4607901"/>
            <a:chExt cx="421704" cy="421704"/>
          </a:xfrm>
        </p:grpSpPr>
        <p:sp>
          <p:nvSpPr>
            <p:cNvPr id="19" name="椭圆 18"/>
            <p:cNvSpPr/>
            <p:nvPr/>
          </p:nvSpPr>
          <p:spPr>
            <a:xfrm>
              <a:off x="2405797" y="4607901"/>
              <a:ext cx="421704" cy="4217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10579" y="4731686"/>
              <a:ext cx="212140" cy="174134"/>
            </a:xfrm>
            <a:custGeom>
              <a:avLst/>
              <a:gdLst/>
              <a:ahLst/>
              <a:cxnLst/>
              <a:rect l="l" t="t" r="r" b="b"/>
              <a:pathLst>
                <a:path w="228860" h="187858">
                  <a:moveTo>
                    <a:pt x="53355" y="27905"/>
                  </a:moveTo>
                  <a:cubicBezTo>
                    <a:pt x="50006" y="27905"/>
                    <a:pt x="47792" y="29189"/>
                    <a:pt x="46713" y="31756"/>
                  </a:cubicBezTo>
                  <a:cubicBezTo>
                    <a:pt x="45634" y="34323"/>
                    <a:pt x="45095" y="40258"/>
                    <a:pt x="45095" y="49559"/>
                  </a:cubicBezTo>
                  <a:lnTo>
                    <a:pt x="45095" y="137740"/>
                  </a:lnTo>
                  <a:cubicBezTo>
                    <a:pt x="45095" y="148233"/>
                    <a:pt x="45597" y="154558"/>
                    <a:pt x="46602" y="156716"/>
                  </a:cubicBezTo>
                  <a:cubicBezTo>
                    <a:pt x="47606" y="158874"/>
                    <a:pt x="49783" y="159953"/>
                    <a:pt x="53132" y="159953"/>
                  </a:cubicBezTo>
                  <a:cubicBezTo>
                    <a:pt x="56480" y="159953"/>
                    <a:pt x="58675" y="158688"/>
                    <a:pt x="59717" y="156158"/>
                  </a:cubicBezTo>
                  <a:cubicBezTo>
                    <a:pt x="60759" y="153628"/>
                    <a:pt x="61280" y="147935"/>
                    <a:pt x="61280" y="139080"/>
                  </a:cubicBezTo>
                  <a:lnTo>
                    <a:pt x="61280" y="49559"/>
                  </a:lnTo>
                  <a:cubicBezTo>
                    <a:pt x="61280" y="39960"/>
                    <a:pt x="60815" y="33951"/>
                    <a:pt x="59885" y="31533"/>
                  </a:cubicBezTo>
                  <a:cubicBezTo>
                    <a:pt x="58955" y="29114"/>
                    <a:pt x="56778" y="27905"/>
                    <a:pt x="53355" y="27905"/>
                  </a:cubicBezTo>
                  <a:close/>
                  <a:moveTo>
                    <a:pt x="52350" y="111"/>
                  </a:moveTo>
                  <a:cubicBezTo>
                    <a:pt x="62247" y="111"/>
                    <a:pt x="71103" y="1841"/>
                    <a:pt x="78916" y="5302"/>
                  </a:cubicBezTo>
                  <a:cubicBezTo>
                    <a:pt x="86730" y="8762"/>
                    <a:pt x="92571" y="12985"/>
                    <a:pt x="96441" y="17971"/>
                  </a:cubicBezTo>
                  <a:cubicBezTo>
                    <a:pt x="100310" y="22956"/>
                    <a:pt x="102933" y="28575"/>
                    <a:pt x="104310" y="34825"/>
                  </a:cubicBezTo>
                  <a:cubicBezTo>
                    <a:pt x="105687" y="41076"/>
                    <a:pt x="106375" y="51048"/>
                    <a:pt x="106375" y="64740"/>
                  </a:cubicBezTo>
                  <a:lnTo>
                    <a:pt x="106375" y="125015"/>
                  </a:lnTo>
                  <a:cubicBezTo>
                    <a:pt x="106375" y="138708"/>
                    <a:pt x="105631" y="148679"/>
                    <a:pt x="104142" y="154930"/>
                  </a:cubicBezTo>
                  <a:cubicBezTo>
                    <a:pt x="102654" y="161181"/>
                    <a:pt x="99566" y="167022"/>
                    <a:pt x="94878" y="172454"/>
                  </a:cubicBezTo>
                  <a:cubicBezTo>
                    <a:pt x="90190" y="177887"/>
                    <a:pt x="84534" y="181793"/>
                    <a:pt x="77911" y="184175"/>
                  </a:cubicBezTo>
                  <a:cubicBezTo>
                    <a:pt x="71289" y="186556"/>
                    <a:pt x="63884" y="187746"/>
                    <a:pt x="55699" y="187746"/>
                  </a:cubicBezTo>
                  <a:cubicBezTo>
                    <a:pt x="44909" y="187746"/>
                    <a:pt x="35942" y="186500"/>
                    <a:pt x="28798" y="184007"/>
                  </a:cubicBezTo>
                  <a:cubicBezTo>
                    <a:pt x="21654" y="181514"/>
                    <a:pt x="15962" y="177626"/>
                    <a:pt x="11720" y="172343"/>
                  </a:cubicBezTo>
                  <a:cubicBezTo>
                    <a:pt x="7479" y="167059"/>
                    <a:pt x="4465" y="161497"/>
                    <a:pt x="2679" y="155655"/>
                  </a:cubicBezTo>
                  <a:cubicBezTo>
                    <a:pt x="893" y="149814"/>
                    <a:pt x="0" y="140531"/>
                    <a:pt x="0" y="127806"/>
                  </a:cubicBezTo>
                  <a:lnTo>
                    <a:pt x="0" y="64740"/>
                  </a:lnTo>
                  <a:cubicBezTo>
                    <a:pt x="0" y="48146"/>
                    <a:pt x="1432" y="35718"/>
                    <a:pt x="4297" y="27458"/>
                  </a:cubicBezTo>
                  <a:cubicBezTo>
                    <a:pt x="7162" y="19199"/>
                    <a:pt x="12855" y="12576"/>
                    <a:pt x="21375" y="7590"/>
                  </a:cubicBezTo>
                  <a:cubicBezTo>
                    <a:pt x="29896" y="2604"/>
                    <a:pt x="40221" y="111"/>
                    <a:pt x="52350" y="111"/>
                  </a:cubicBezTo>
                  <a:close/>
                  <a:moveTo>
                    <a:pt x="171934" y="0"/>
                  </a:moveTo>
                  <a:cubicBezTo>
                    <a:pt x="193439" y="0"/>
                    <a:pt x="208024" y="4201"/>
                    <a:pt x="215689" y="12604"/>
                  </a:cubicBezTo>
                  <a:cubicBezTo>
                    <a:pt x="223354" y="21007"/>
                    <a:pt x="227186" y="32682"/>
                    <a:pt x="227186" y="47629"/>
                  </a:cubicBezTo>
                  <a:cubicBezTo>
                    <a:pt x="227186" y="57742"/>
                    <a:pt x="225809" y="65048"/>
                    <a:pt x="223056" y="69547"/>
                  </a:cubicBezTo>
                  <a:cubicBezTo>
                    <a:pt x="220303" y="74047"/>
                    <a:pt x="215466" y="78155"/>
                    <a:pt x="208545" y="81874"/>
                  </a:cubicBezTo>
                  <a:cubicBezTo>
                    <a:pt x="215391" y="84182"/>
                    <a:pt x="220489" y="87960"/>
                    <a:pt x="223837" y="93209"/>
                  </a:cubicBezTo>
                  <a:cubicBezTo>
                    <a:pt x="227186" y="98459"/>
                    <a:pt x="228860" y="110762"/>
                    <a:pt x="228860" y="130120"/>
                  </a:cubicBezTo>
                  <a:cubicBezTo>
                    <a:pt x="228860" y="144489"/>
                    <a:pt x="227223" y="155638"/>
                    <a:pt x="223949" y="163567"/>
                  </a:cubicBezTo>
                  <a:cubicBezTo>
                    <a:pt x="220675" y="171496"/>
                    <a:pt x="215019" y="177527"/>
                    <a:pt x="206983" y="181660"/>
                  </a:cubicBezTo>
                  <a:cubicBezTo>
                    <a:pt x="198946" y="185792"/>
                    <a:pt x="188640" y="187858"/>
                    <a:pt x="176064" y="187858"/>
                  </a:cubicBezTo>
                  <a:cubicBezTo>
                    <a:pt x="161776" y="187858"/>
                    <a:pt x="150558" y="185458"/>
                    <a:pt x="142410" y="180658"/>
                  </a:cubicBezTo>
                  <a:cubicBezTo>
                    <a:pt x="134262" y="175859"/>
                    <a:pt x="128904" y="169980"/>
                    <a:pt x="126336" y="163022"/>
                  </a:cubicBezTo>
                  <a:cubicBezTo>
                    <a:pt x="123769" y="156065"/>
                    <a:pt x="122486" y="143991"/>
                    <a:pt x="122486" y="126801"/>
                  </a:cubicBezTo>
                  <a:lnTo>
                    <a:pt x="122486" y="112514"/>
                  </a:lnTo>
                  <a:lnTo>
                    <a:pt x="167580" y="112514"/>
                  </a:lnTo>
                  <a:lnTo>
                    <a:pt x="167580" y="141870"/>
                  </a:lnTo>
                  <a:cubicBezTo>
                    <a:pt x="167580" y="149684"/>
                    <a:pt x="168046" y="154651"/>
                    <a:pt x="168976" y="156772"/>
                  </a:cubicBezTo>
                  <a:cubicBezTo>
                    <a:pt x="169906" y="158892"/>
                    <a:pt x="171971" y="159953"/>
                    <a:pt x="175171" y="159953"/>
                  </a:cubicBezTo>
                  <a:cubicBezTo>
                    <a:pt x="178668" y="159953"/>
                    <a:pt x="180975" y="158613"/>
                    <a:pt x="182091" y="155934"/>
                  </a:cubicBezTo>
                  <a:cubicBezTo>
                    <a:pt x="183207" y="153255"/>
                    <a:pt x="183765" y="146261"/>
                    <a:pt x="183765" y="134950"/>
                  </a:cubicBezTo>
                  <a:lnTo>
                    <a:pt x="183765" y="122448"/>
                  </a:lnTo>
                  <a:cubicBezTo>
                    <a:pt x="183765" y="115528"/>
                    <a:pt x="182984" y="110467"/>
                    <a:pt x="181421" y="107268"/>
                  </a:cubicBezTo>
                  <a:cubicBezTo>
                    <a:pt x="179859" y="104068"/>
                    <a:pt x="177552" y="101966"/>
                    <a:pt x="174501" y="100961"/>
                  </a:cubicBezTo>
                  <a:cubicBezTo>
                    <a:pt x="171450" y="99956"/>
                    <a:pt x="165534" y="99380"/>
                    <a:pt x="156753" y="99231"/>
                  </a:cubicBezTo>
                  <a:lnTo>
                    <a:pt x="156753" y="73000"/>
                  </a:lnTo>
                  <a:cubicBezTo>
                    <a:pt x="167469" y="73000"/>
                    <a:pt x="174092" y="72591"/>
                    <a:pt x="176622" y="71772"/>
                  </a:cubicBezTo>
                  <a:cubicBezTo>
                    <a:pt x="179152" y="70954"/>
                    <a:pt x="180975" y="69168"/>
                    <a:pt x="182091" y="66414"/>
                  </a:cubicBezTo>
                  <a:cubicBezTo>
                    <a:pt x="183207" y="63661"/>
                    <a:pt x="183765" y="59345"/>
                    <a:pt x="183765" y="53466"/>
                  </a:cubicBezTo>
                  <a:lnTo>
                    <a:pt x="183765" y="43420"/>
                  </a:lnTo>
                  <a:cubicBezTo>
                    <a:pt x="183765" y="37095"/>
                    <a:pt x="183114" y="32928"/>
                    <a:pt x="181812" y="30919"/>
                  </a:cubicBezTo>
                  <a:cubicBezTo>
                    <a:pt x="180510" y="28910"/>
                    <a:pt x="178482" y="27905"/>
                    <a:pt x="175729" y="27905"/>
                  </a:cubicBezTo>
                  <a:cubicBezTo>
                    <a:pt x="172603" y="27905"/>
                    <a:pt x="170464" y="28965"/>
                    <a:pt x="169311" y="31086"/>
                  </a:cubicBezTo>
                  <a:cubicBezTo>
                    <a:pt x="168157" y="33207"/>
                    <a:pt x="167580" y="37728"/>
                    <a:pt x="167580" y="44648"/>
                  </a:cubicBezTo>
                  <a:lnTo>
                    <a:pt x="167580" y="59494"/>
                  </a:lnTo>
                  <a:lnTo>
                    <a:pt x="122486" y="59494"/>
                  </a:lnTo>
                  <a:lnTo>
                    <a:pt x="122486" y="44090"/>
                  </a:lnTo>
                  <a:cubicBezTo>
                    <a:pt x="122486" y="26826"/>
                    <a:pt x="126429" y="15162"/>
                    <a:pt x="134317" y="9097"/>
                  </a:cubicBezTo>
                  <a:cubicBezTo>
                    <a:pt x="142205" y="3032"/>
                    <a:pt x="154744" y="0"/>
                    <a:pt x="1719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10196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常见场景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6846" y="969849"/>
            <a:ext cx="11272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+mn-ea"/>
              </a:rPr>
              <a:t>类型一：流量增大</a:t>
            </a:r>
            <a:r>
              <a:rPr lang="en-US" altLang="zh-CN" b="1">
                <a:latin typeface="+mn-ea"/>
              </a:rPr>
              <a:t>-&gt;</a:t>
            </a:r>
            <a:r>
              <a:rPr lang="zh-CN" altLang="en-US" b="1">
                <a:latin typeface="+mn-ea"/>
              </a:rPr>
              <a:t>服务处理过慢</a:t>
            </a:r>
            <a:r>
              <a:rPr lang="en-US" altLang="zh-CN" b="1">
                <a:latin typeface="+mn-ea"/>
              </a:rPr>
              <a:t>-&gt;</a:t>
            </a:r>
            <a:r>
              <a:rPr lang="zh-CN" altLang="en-US" b="1">
                <a:latin typeface="+mn-ea"/>
              </a:rPr>
              <a:t>线程阻塞</a:t>
            </a:r>
            <a:r>
              <a:rPr lang="en-US" altLang="zh-CN" b="1">
                <a:latin typeface="+mn-ea"/>
              </a:rPr>
              <a:t>-&gt;</a:t>
            </a:r>
            <a:r>
              <a:rPr lang="zh-CN" altLang="en-US" b="1">
                <a:latin typeface="+mn-ea"/>
              </a:rPr>
              <a:t>多余请求进入队列→</a:t>
            </a:r>
            <a:r>
              <a:rPr lang="en-US" altLang="zh-CN" b="1">
                <a:latin typeface="+mn-ea"/>
              </a:rPr>
              <a:t>oldGC</a:t>
            </a:r>
            <a:r>
              <a:rPr lang="zh-CN" altLang="en-US" b="1">
                <a:latin typeface="+mn-ea"/>
              </a:rPr>
              <a:t>频繁→</a:t>
            </a:r>
            <a:r>
              <a:rPr lang="en-US" altLang="zh-CN" b="1">
                <a:latin typeface="+mn-ea"/>
              </a:rPr>
              <a:t>OOM</a:t>
            </a:r>
            <a:r>
              <a:rPr lang="zh-CN" altLang="en-US" b="1">
                <a:latin typeface="+mn-ea"/>
              </a:rPr>
              <a:t>导致情况进一步加剧</a:t>
            </a:r>
            <a:endParaRPr lang="zh-CN" altLang="en-US" b="1" i="0">
              <a:effectLst/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4400" y="1866930"/>
            <a:ext cx="97726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zh-CN" altLang="en-US" dirty="0">
                <a:solidFill>
                  <a:srgbClr val="000000"/>
                </a:solidFill>
                <a:latin typeface="+mn-ea"/>
              </a:rPr>
            </a:b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处理思路：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解决问题优先，建议优先扩容        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线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上</a:t>
            </a:r>
            <a:r>
              <a:rPr lang="en-US" altLang="zh-CN" dirty="0" err="1">
                <a:solidFill>
                  <a:srgbClr val="333333"/>
                </a:solidFill>
                <a:latin typeface="+mn-ea"/>
              </a:rPr>
              <a:t>sudo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权限申请，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5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线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上数据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dump, 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6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tomcat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重启，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7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服务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扩容，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8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SLB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摘除，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9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+mn-ea"/>
              </a:rPr>
              <a:t>预防流程：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     未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受限线程清理 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eg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 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10"/>
              </a:rPr>
              <a:t>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     核心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业务监控 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eg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11"/>
              </a:rPr>
              <a:t> 戳我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     服务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容错 （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超时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&amp;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重试、熔断、降级、限流、隔离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ref:</a:t>
            </a:r>
            <a:r>
              <a:rPr lang="zh-CN" altLang="en-US" dirty="0">
                <a:solidFill>
                  <a:srgbClr val="3572B0"/>
                </a:solidFill>
                <a:latin typeface="+mn-ea"/>
                <a:hlinkClick r:id="rId12"/>
              </a:rPr>
              <a:t>服务容错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）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     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Hulk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接入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zh-CN" altLang="en-US" smtClean="0"/>
              <a:t>场景一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896232" y="6563303"/>
            <a:ext cx="11929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参考案例：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hlinkClick r:id="rId13"/>
              </a:rPr>
              <a:t>CASE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91472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常见场景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zh-CN" altLang="en-US" smtClean="0"/>
              <a:t>场景二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896232" y="6563303"/>
            <a:ext cx="11929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参考案例</a:t>
            </a:r>
            <a:r>
              <a:rPr lang="zh-CN" alt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r>
              <a:rPr lang="en-US" altLang="zh-CN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hlinkClick r:id="rId5"/>
              </a:rPr>
              <a:t>CASE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846" y="998222"/>
            <a:ext cx="7372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/>
              <a:t>类型二：</a:t>
            </a:r>
            <a:r>
              <a:rPr lang="en-US" altLang="zh-CN" b="1"/>
              <a:t>mysql</a:t>
            </a:r>
            <a:r>
              <a:rPr lang="zh-CN" altLang="en-US" b="1"/>
              <a:t>缓存命中率降低</a:t>
            </a:r>
            <a:r>
              <a:rPr lang="en-US" altLang="zh-CN" b="1"/>
              <a:t>--&gt; i/o  </a:t>
            </a:r>
            <a:r>
              <a:rPr lang="zh-CN" altLang="en-US" b="1"/>
              <a:t>升高 </a:t>
            </a:r>
            <a:r>
              <a:rPr lang="en-US" altLang="zh-CN" b="1"/>
              <a:t>--&gt; cpu</a:t>
            </a:r>
            <a:r>
              <a:rPr lang="zh-CN" altLang="en-US" b="1"/>
              <a:t>被</a:t>
            </a:r>
            <a:r>
              <a:rPr lang="zh-CN" altLang="en-US" b="1" smtClean="0"/>
              <a:t>耗光</a:t>
            </a: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556846" y="1767190"/>
            <a:ext cx="1155374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为增加</a:t>
            </a:r>
            <a:r>
              <a:rPr lang="en-US" altLang="zh-CN" dirty="0">
                <a:latin typeface="+mn-ea"/>
              </a:rPr>
              <a:t>select</a:t>
            </a:r>
            <a:r>
              <a:rPr lang="zh-CN" altLang="en-US" dirty="0">
                <a:latin typeface="+mn-ea"/>
              </a:rPr>
              <a:t>速度，会把被访问的磁盘页加载到内存</a:t>
            </a:r>
            <a:r>
              <a:rPr lang="en-US" altLang="zh-CN" dirty="0">
                <a:latin typeface="+mn-ea"/>
              </a:rPr>
              <a:t>LRU</a:t>
            </a:r>
            <a:r>
              <a:rPr lang="zh-CN" altLang="en-US" dirty="0">
                <a:latin typeface="+mn-ea"/>
              </a:rPr>
              <a:t>中，这部分内存叫</a:t>
            </a:r>
            <a:r>
              <a:rPr lang="en-US" altLang="zh-CN" dirty="0">
                <a:latin typeface="+mn-ea"/>
              </a:rPr>
              <a:t>buffer pool (</a:t>
            </a:r>
            <a:r>
              <a:rPr lang="zh-CN" altLang="en-US" dirty="0">
                <a:latin typeface="+mn-ea"/>
              </a:rPr>
              <a:t>数据组成较复杂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场景</a:t>
            </a:r>
            <a:r>
              <a:rPr lang="zh-CN" altLang="en-US" b="1" dirty="0">
                <a:latin typeface="+mn-ea"/>
              </a:rPr>
              <a:t>：</a:t>
            </a:r>
          </a:p>
          <a:p>
            <a:r>
              <a:rPr lang="zh-CN" altLang="en-US" dirty="0" smtClean="0">
                <a:latin typeface="+mn-ea"/>
              </a:rPr>
              <a:t>  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随着</a:t>
            </a:r>
            <a:r>
              <a:rPr lang="zh-CN" altLang="en-US" dirty="0">
                <a:latin typeface="+mn-ea"/>
              </a:rPr>
              <a:t>数据量的逐步增大，原先有问题的</a:t>
            </a:r>
            <a:r>
              <a:rPr lang="en-US" altLang="zh-CN" dirty="0" err="1">
                <a:latin typeface="+mn-ea"/>
              </a:rPr>
              <a:t>sql</a:t>
            </a:r>
            <a:r>
              <a:rPr lang="zh-CN" altLang="en-US" dirty="0">
                <a:latin typeface="+mn-ea"/>
              </a:rPr>
              <a:t>查出来的数据逐步增多，放到</a:t>
            </a:r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 err="1">
                <a:latin typeface="+mn-ea"/>
              </a:rPr>
              <a:t>buffpool</a:t>
            </a:r>
            <a:r>
              <a:rPr lang="zh-CN" altLang="en-US" dirty="0">
                <a:latin typeface="+mn-ea"/>
              </a:rPr>
              <a:t>时正好到了</a:t>
            </a:r>
            <a:r>
              <a:rPr lang="en-US" altLang="zh-CN" dirty="0" err="1" smtClean="0">
                <a:latin typeface="+mn-ea"/>
              </a:rPr>
              <a:t>mysql</a:t>
            </a:r>
            <a:r>
              <a:rPr lang="en-US" altLang="zh-CN" dirty="0" smtClean="0">
                <a:latin typeface="+mn-ea"/>
              </a:rPr>
              <a:t/>
            </a:r>
            <a:br>
              <a:rPr lang="en-US" altLang="zh-CN" dirty="0" smtClean="0">
                <a:latin typeface="+mn-ea"/>
              </a:rPr>
            </a:br>
            <a:r>
              <a:rPr lang="zh-CN" altLang="en-US" dirty="0" smtClean="0">
                <a:latin typeface="+mn-ea"/>
              </a:rPr>
              <a:t>       缓存</a:t>
            </a:r>
            <a:r>
              <a:rPr lang="zh-CN" altLang="en-US" dirty="0">
                <a:latin typeface="+mn-ea"/>
              </a:rPr>
              <a:t>容量的临界点，缓存命中率</a:t>
            </a:r>
            <a:r>
              <a:rPr lang="zh-CN" altLang="en-US" dirty="0" smtClean="0">
                <a:latin typeface="+mn-ea"/>
              </a:rPr>
              <a:t>降低，</a:t>
            </a:r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需要从硬盘读取数据，</a:t>
            </a:r>
            <a:r>
              <a:rPr lang="en-US" altLang="zh-CN" dirty="0" err="1">
                <a:latin typeface="+mn-ea"/>
              </a:rPr>
              <a:t>ioutil</a:t>
            </a:r>
            <a:r>
              <a:rPr lang="zh-CN" altLang="en-US" dirty="0">
                <a:latin typeface="+mn-ea"/>
              </a:rPr>
              <a:t>升高，</a:t>
            </a:r>
            <a:r>
              <a:rPr lang="en-US" altLang="zh-CN" dirty="0" err="1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被耗光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  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为了</a:t>
            </a:r>
            <a:r>
              <a:rPr lang="zh-CN" altLang="en-US" dirty="0">
                <a:latin typeface="+mn-ea"/>
              </a:rPr>
              <a:t>解决一个慢查询引入了新的慢查询，同时导致</a:t>
            </a:r>
            <a:r>
              <a:rPr lang="en-US" altLang="zh-CN" dirty="0" err="1">
                <a:latin typeface="+mn-ea"/>
              </a:rPr>
              <a:t>db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load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iops</a:t>
            </a:r>
            <a:r>
              <a:rPr lang="zh-CN" altLang="en-US" dirty="0">
                <a:latin typeface="+mn-ea"/>
              </a:rPr>
              <a:t>翻倍，</a:t>
            </a:r>
            <a:r>
              <a:rPr lang="en-US" altLang="zh-CN" dirty="0" err="1">
                <a:latin typeface="+mn-ea"/>
              </a:rPr>
              <a:t>innodb</a:t>
            </a:r>
            <a:r>
              <a:rPr lang="en-US" altLang="zh-CN" dirty="0">
                <a:latin typeface="+mn-ea"/>
              </a:rPr>
              <a:t> buffer pool</a:t>
            </a:r>
            <a:r>
              <a:rPr lang="zh-CN" altLang="en-US" dirty="0">
                <a:latin typeface="+mn-ea"/>
              </a:rPr>
              <a:t>的命中率</a:t>
            </a:r>
            <a:r>
              <a:rPr lang="zh-CN" altLang="en-US" dirty="0" smtClean="0">
                <a:latin typeface="+mn-ea"/>
              </a:rPr>
              <a:t>异</a:t>
            </a:r>
            <a:r>
              <a:rPr lang="en-US" altLang="zh-CN" dirty="0" smtClean="0">
                <a:latin typeface="+mn-ea"/>
              </a:rPr>
              <a:t/>
            </a:r>
            <a:br>
              <a:rPr lang="en-US" altLang="zh-CN" dirty="0" smtClean="0">
                <a:latin typeface="+mn-ea"/>
              </a:rPr>
            </a:br>
            <a:r>
              <a:rPr lang="zh-CN" altLang="en-US" dirty="0" smtClean="0">
                <a:latin typeface="+mn-ea"/>
              </a:rPr>
              <a:t>       常高</a:t>
            </a:r>
            <a:r>
              <a:rPr lang="zh-CN" altLang="en-US" dirty="0">
                <a:latin typeface="+mn-ea"/>
              </a:rPr>
              <a:t>。虽然查询的效率提高了，但是因为系统本身已经处于很不稳定的状态（</a:t>
            </a:r>
            <a:r>
              <a:rPr lang="en-US" altLang="zh-CN" dirty="0" err="1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load</a:t>
            </a:r>
            <a:r>
              <a:rPr lang="zh-CN" altLang="en-US" dirty="0">
                <a:latin typeface="+mn-ea"/>
              </a:rPr>
              <a:t>都是平时的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倍</a:t>
            </a:r>
            <a:r>
              <a:rPr lang="zh-CN" altLang="en-US" dirty="0" smtClean="0">
                <a:latin typeface="+mn-ea"/>
              </a:rPr>
              <a:t>以</a:t>
            </a:r>
            <a:r>
              <a:rPr lang="en-US" altLang="zh-CN" dirty="0" smtClean="0">
                <a:latin typeface="+mn-ea"/>
              </a:rPr>
              <a:t/>
            </a:r>
            <a:br>
              <a:rPr lang="en-US" altLang="zh-CN" dirty="0" smtClean="0">
                <a:latin typeface="+mn-ea"/>
              </a:rPr>
            </a:br>
            <a:r>
              <a:rPr lang="zh-CN" altLang="en-US" dirty="0" smtClean="0">
                <a:latin typeface="+mn-ea"/>
              </a:rPr>
              <a:t>       上</a:t>
            </a:r>
            <a:r>
              <a:rPr lang="zh-CN" altLang="en-US" dirty="0">
                <a:latin typeface="+mn-ea"/>
              </a:rPr>
              <a:t>），语句的改动导致</a:t>
            </a:r>
            <a:r>
              <a:rPr lang="en-US" altLang="zh-CN" dirty="0">
                <a:latin typeface="+mn-ea"/>
              </a:rPr>
              <a:t>buffer pool</a:t>
            </a:r>
            <a:r>
              <a:rPr lang="zh-CN" altLang="en-US" dirty="0">
                <a:latin typeface="+mn-ea"/>
              </a:rPr>
              <a:t>的命中率下降，引起连锁反应，慢查询飙升到</a:t>
            </a:r>
            <a:r>
              <a:rPr lang="en-US" altLang="zh-CN" dirty="0">
                <a:latin typeface="+mn-ea"/>
              </a:rPr>
              <a:t>20k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 err="1">
                <a:latin typeface="+mn-ea"/>
              </a:rPr>
              <a:t>db</a:t>
            </a:r>
            <a:r>
              <a:rPr lang="zh-CN" altLang="en-US" dirty="0">
                <a:latin typeface="+mn-ea"/>
              </a:rPr>
              <a:t>和前端机器</a:t>
            </a:r>
            <a:r>
              <a:rPr lang="en-US" altLang="zh-CN" dirty="0" smtClean="0">
                <a:latin typeface="+mn-ea"/>
              </a:rPr>
              <a:t>load</a:t>
            </a:r>
            <a:br>
              <a:rPr lang="en-US" altLang="zh-CN" dirty="0" smtClean="0">
                <a:latin typeface="+mn-ea"/>
              </a:rPr>
            </a:br>
            <a:r>
              <a:rPr lang="zh-CN" altLang="en-US" dirty="0" smtClean="0">
                <a:latin typeface="+mn-ea"/>
              </a:rPr>
              <a:t>       都</a:t>
            </a:r>
            <a:r>
              <a:rPr lang="zh-CN" altLang="en-US" dirty="0">
                <a:latin typeface="+mn-ea"/>
              </a:rPr>
              <a:t>报警了。这个点还是有些</a:t>
            </a:r>
            <a:r>
              <a:rPr lang="zh-CN" altLang="en-US" dirty="0" smtClean="0">
                <a:latin typeface="+mn-ea"/>
              </a:rPr>
              <a:t>疑惑</a:t>
            </a:r>
            <a:endParaRPr lang="en-US" altLang="zh-CN" dirty="0" smtClean="0">
              <a:latin typeface="+mn-ea"/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b="1" dirty="0">
                <a:latin typeface="+mn-ea"/>
              </a:rPr>
              <a:t>处理思路</a:t>
            </a:r>
            <a:r>
              <a:rPr lang="zh-CN" altLang="en-US" b="1" dirty="0" smtClean="0">
                <a:latin typeface="+mn-ea"/>
              </a:rPr>
              <a:t>：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     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、新增或修改</a:t>
            </a:r>
            <a:r>
              <a:rPr lang="en-US" altLang="zh-CN" dirty="0" err="1">
                <a:latin typeface="+mn-ea"/>
              </a:rPr>
              <a:t>db</a:t>
            </a:r>
            <a:r>
              <a:rPr lang="zh-CN" altLang="en-US" dirty="0">
                <a:latin typeface="+mn-ea"/>
              </a:rPr>
              <a:t>的查询语句后，实时关注机器的</a:t>
            </a:r>
            <a:r>
              <a:rPr lang="en-US" altLang="zh-CN" dirty="0">
                <a:latin typeface="+mn-ea"/>
              </a:rPr>
              <a:t>load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和慢</a:t>
            </a:r>
            <a:r>
              <a:rPr lang="zh-CN" altLang="en-US" dirty="0">
                <a:latin typeface="+mn-ea"/>
              </a:rPr>
              <a:t>查询记录，尽早发现系统的异常； </a:t>
            </a:r>
          </a:p>
          <a:p>
            <a:r>
              <a:rPr lang="zh-CN" altLang="en-US" dirty="0" smtClean="0">
                <a:latin typeface="+mn-ea"/>
              </a:rPr>
              <a:t>     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、目前</a:t>
            </a:r>
            <a:r>
              <a:rPr lang="en-US" altLang="zh-CN" dirty="0" err="1">
                <a:latin typeface="+mn-ea"/>
              </a:rPr>
              <a:t>db</a:t>
            </a:r>
            <a:r>
              <a:rPr lang="zh-CN" altLang="en-US" dirty="0">
                <a:latin typeface="+mn-ea"/>
              </a:rPr>
              <a:t>机器的</a:t>
            </a:r>
            <a:r>
              <a:rPr lang="en-US" altLang="zh-CN" dirty="0">
                <a:latin typeface="+mn-ea"/>
              </a:rPr>
              <a:t>load</a:t>
            </a:r>
            <a:r>
              <a:rPr lang="zh-CN" altLang="en-US" dirty="0">
                <a:latin typeface="+mn-ea"/>
              </a:rPr>
              <a:t>报警阈值偏高，和</a:t>
            </a:r>
            <a:r>
              <a:rPr lang="en-US" altLang="zh-CN" dirty="0">
                <a:latin typeface="+mn-ea"/>
              </a:rPr>
              <a:t>dba</a:t>
            </a:r>
            <a:r>
              <a:rPr lang="zh-CN" altLang="en-US" dirty="0">
                <a:latin typeface="+mn-ea"/>
              </a:rPr>
              <a:t>讨论下可不可以根据业务定制</a:t>
            </a:r>
            <a:r>
              <a:rPr lang="en-US" altLang="zh-CN" dirty="0">
                <a:latin typeface="+mn-ea"/>
              </a:rPr>
              <a:t>load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iops</a:t>
            </a:r>
            <a:r>
              <a:rPr lang="zh-CN" altLang="en-US" dirty="0">
                <a:latin typeface="+mn-ea"/>
              </a:rPr>
              <a:t>的报警；</a:t>
            </a:r>
          </a:p>
          <a:p>
            <a:r>
              <a:rPr lang="zh-CN" altLang="en-US" dirty="0" smtClean="0">
                <a:latin typeface="+mn-ea"/>
              </a:rPr>
              <a:t>     </a:t>
            </a:r>
            <a:r>
              <a:rPr lang="en-US" altLang="zh-CN" dirty="0" smtClean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、关注</a:t>
            </a:r>
            <a:r>
              <a:rPr lang="en-US" altLang="zh-CN" dirty="0" err="1">
                <a:latin typeface="+mn-ea"/>
              </a:rPr>
              <a:t>db</a:t>
            </a:r>
            <a:r>
              <a:rPr lang="en-US" altLang="zh-CN" dirty="0">
                <a:latin typeface="+mn-ea"/>
              </a:rPr>
              <a:t> buffer pool</a:t>
            </a:r>
            <a:r>
              <a:rPr lang="zh-CN" altLang="en-US" dirty="0">
                <a:latin typeface="+mn-ea"/>
              </a:rPr>
              <a:t>命中率 </a:t>
            </a:r>
          </a:p>
        </p:txBody>
      </p:sp>
    </p:spTree>
    <p:extLst>
      <p:ext uri="{BB962C8B-B14F-4D97-AF65-F5344CB8AC3E}">
        <p14:creationId xmlns:p14="http://schemas.microsoft.com/office/powerpoint/2010/main" val="76776661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常见场景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/>
          <a:lstStyle/>
          <a:p>
            <a:r>
              <a:rPr lang="zh-CN" altLang="en-US" smtClean="0"/>
              <a:t>场景三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896232" y="6563303"/>
            <a:ext cx="11929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参考案例</a:t>
            </a:r>
            <a:r>
              <a:rPr lang="zh-CN" alt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r>
              <a:rPr lang="en-US" altLang="zh-CN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hlinkClick r:id="rId5"/>
              </a:rPr>
              <a:t>CASE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2655" y="899161"/>
            <a:ext cx="893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+mn-ea"/>
              </a:rPr>
              <a:t>类型三：服务容量过载，被客户端不合理重试，进而故障被放大</a:t>
            </a:r>
            <a:r>
              <a:rPr lang="en-US" altLang="zh-CN" b="1">
                <a:latin typeface="+mn-ea"/>
              </a:rPr>
              <a:t>N</a:t>
            </a:r>
            <a:r>
              <a:rPr lang="zh-CN" altLang="en-US" b="1">
                <a:latin typeface="+mn-ea"/>
              </a:rPr>
              <a:t>倍，最终累积出雪崩</a:t>
            </a:r>
          </a:p>
        </p:txBody>
      </p:sp>
      <p:sp>
        <p:nvSpPr>
          <p:cNvPr id="3" name="矩形 2"/>
          <p:cNvSpPr/>
          <p:nvPr/>
        </p:nvSpPr>
        <p:spPr>
          <a:xfrm>
            <a:off x="563824" y="1979889"/>
            <a:ext cx="114343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场景</a:t>
            </a:r>
            <a:r>
              <a:rPr lang="zh-CN" altLang="en-US" b="1" dirty="0" smtClean="0">
                <a:solidFill>
                  <a:srgbClr val="000000"/>
                </a:solidFill>
                <a:latin typeface="+mn-ea"/>
              </a:rPr>
              <a:t>：</a:t>
            </a:r>
            <a:endParaRPr lang="en-US" altLang="zh-CN" b="1" dirty="0" smtClean="0">
              <a:solidFill>
                <a:srgbClr val="000000"/>
              </a:solidFill>
              <a:latin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+mn-ea"/>
              </a:rPr>
              <a:t>      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服务无限重试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日志将网卡打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满</a:t>
            </a:r>
            <a:endParaRPr lang="en-US" altLang="zh-CN" dirty="0" smtClean="0">
              <a:solidFill>
                <a:srgbClr val="000000"/>
              </a:solidFill>
              <a:latin typeface="+mn-ea"/>
            </a:endParaRPr>
          </a:p>
          <a:p>
            <a:endParaRPr lang="zh-CN" altLang="en-US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处理思路：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建议考虑过载保护和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限流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 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1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、客户端对外部依赖支持过载保护，外部依赖不可用或可用性降低到一定阈值后，减少打到后端服务的流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/>
            </a:r>
            <a:br>
              <a:rPr lang="en-US" altLang="zh-CN" dirty="0" smtClean="0">
                <a:solidFill>
                  <a:srgbClr val="333333"/>
                </a:solidFill>
                <a:latin typeface="+mn-ea"/>
              </a:rPr>
            </a:b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 量比例或者直接熔断，避免雪崩的出现的概率。参考</a:t>
            </a:r>
            <a:r>
              <a:rPr lang="en-US" altLang="zh-CN" dirty="0" smtClean="0">
                <a:solidFill>
                  <a:srgbClr val="3572B0"/>
                </a:solidFill>
                <a:latin typeface="+mn-ea"/>
                <a:hlinkClick r:id="rId6"/>
              </a:rPr>
              <a:t>Hystrix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的做法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2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、</a:t>
            </a:r>
            <a:r>
              <a:rPr lang="en-US" altLang="zh-CN" dirty="0" err="1" smtClean="0">
                <a:solidFill>
                  <a:srgbClr val="333333"/>
                </a:solidFill>
                <a:latin typeface="+mn-ea"/>
              </a:rPr>
              <a:t>ngx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接入层支持过载保护机制，后端服务可用性降低时，</a:t>
            </a:r>
            <a:r>
              <a:rPr lang="en-US" altLang="zh-CN" dirty="0" err="1">
                <a:solidFill>
                  <a:srgbClr val="333333"/>
                </a:solidFill>
                <a:latin typeface="+mn-ea"/>
              </a:rPr>
              <a:t>ngx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支持自动限流或熔断，避免后端容量过载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/>
            </a:r>
            <a:br>
              <a:rPr lang="en-US" altLang="zh-CN" dirty="0">
                <a:solidFill>
                  <a:srgbClr val="333333"/>
                </a:solidFill>
                <a:latin typeface="+mn-ea"/>
              </a:rPr>
            </a:b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      故障扩大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3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、服务端支持限流，避免出现容量过载</a:t>
            </a:r>
            <a:endParaRPr lang="zh-CN" altLang="en-US" b="0" i="0" dirty="0">
              <a:solidFill>
                <a:srgbClr val="333333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33684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原创作者QQ：598969553                   _3"/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原创作者QQ：598969553                   _4"/>
          <p:cNvSpPr/>
          <p:nvPr/>
        </p:nvSpPr>
        <p:spPr>
          <a:xfrm>
            <a:off x="3288680" y="2766154"/>
            <a:ext cx="6470674" cy="1048407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避免措施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36" name="原创作者QQ：598969553                   _6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原创作者QQ：598969553                   _11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原创作者QQ：598969553                   _29"/>
          <p:cNvGrpSpPr/>
          <p:nvPr/>
        </p:nvGrpSpPr>
        <p:grpSpPr>
          <a:xfrm>
            <a:off x="2290785" y="2930357"/>
            <a:ext cx="720000" cy="720000"/>
            <a:chOff x="2405797" y="5546899"/>
            <a:chExt cx="421704" cy="421704"/>
          </a:xfrm>
        </p:grpSpPr>
        <p:sp>
          <p:nvSpPr>
            <p:cNvPr id="19" name="椭圆 18"/>
            <p:cNvSpPr/>
            <p:nvPr/>
          </p:nvSpPr>
          <p:spPr>
            <a:xfrm>
              <a:off x="2405797" y="5546899"/>
              <a:ext cx="421704" cy="4217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10683" y="5670788"/>
              <a:ext cx="211932" cy="173926"/>
            </a:xfrm>
            <a:custGeom>
              <a:avLst/>
              <a:gdLst/>
              <a:ahLst/>
              <a:cxnLst/>
              <a:rect l="l" t="t" r="r" b="b"/>
              <a:pathLst>
                <a:path w="228637" h="187635">
                  <a:moveTo>
                    <a:pt x="170706" y="44649"/>
                  </a:moveTo>
                  <a:lnTo>
                    <a:pt x="150781" y="121556"/>
                  </a:lnTo>
                  <a:lnTo>
                    <a:pt x="170706" y="121556"/>
                  </a:lnTo>
                  <a:close/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2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7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56083" y="3461"/>
                  </a:moveTo>
                  <a:lnTo>
                    <a:pt x="215801" y="3461"/>
                  </a:lnTo>
                  <a:lnTo>
                    <a:pt x="215801" y="121556"/>
                  </a:lnTo>
                  <a:lnTo>
                    <a:pt x="228637" y="121556"/>
                  </a:lnTo>
                  <a:lnTo>
                    <a:pt x="228637" y="152363"/>
                  </a:lnTo>
                  <a:lnTo>
                    <a:pt x="215801" y="152363"/>
                  </a:lnTo>
                  <a:lnTo>
                    <a:pt x="215801" y="184175"/>
                  </a:lnTo>
                  <a:lnTo>
                    <a:pt x="170706" y="184175"/>
                  </a:lnTo>
                  <a:lnTo>
                    <a:pt x="170706" y="152363"/>
                  </a:lnTo>
                  <a:lnTo>
                    <a:pt x="117128" y="152363"/>
                  </a:lnTo>
                  <a:lnTo>
                    <a:pt x="117128" y="121556"/>
                  </a:ln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7"/>
                    <a:pt x="105631" y="148568"/>
                    <a:pt x="104142" y="154819"/>
                  </a:cubicBezTo>
                  <a:cubicBezTo>
                    <a:pt x="102654" y="161070"/>
                    <a:pt x="99566" y="166911"/>
                    <a:pt x="94878" y="172343"/>
                  </a:cubicBezTo>
                  <a:cubicBezTo>
                    <a:pt x="90190" y="177776"/>
                    <a:pt x="84534" y="181682"/>
                    <a:pt x="77911" y="184064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8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2338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53" y="1098091"/>
            <a:ext cx="11816422" cy="5582473"/>
          </a:xfrm>
          <a:prstGeom prst="rect">
            <a:avLst/>
          </a:prstGeom>
        </p:spPr>
      </p:pic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应急机制</a:t>
            </a:r>
            <a:endParaRPr lang="zh-CN" altLang="en-US" dirty="0"/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7124" y="281853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故障不慌张</a:t>
            </a:r>
            <a:endParaRPr lang="zh-CN" altLang="en-US" sz="2800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31647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详情戳我：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应急规范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83636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39" y="1037746"/>
            <a:ext cx="11558958" cy="5580568"/>
          </a:xfrm>
          <a:prstGeom prst="rect">
            <a:avLst/>
          </a:prstGeom>
        </p:spPr>
      </p:pic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压测常态化</a:t>
            </a:r>
            <a:endParaRPr lang="zh-CN" altLang="en-US" dirty="0"/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7124" y="281853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 smtClean="0">
                <a:solidFill>
                  <a:srgbClr val="808080"/>
                </a:solidFill>
                <a:latin typeface="+mn-ea"/>
              </a:rPr>
              <a:t>流量不紧张</a:t>
            </a:r>
            <a:endParaRPr lang="zh-CN" altLang="en-US" sz="28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16470" y="6563096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详情戳我：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流量压测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0137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流程规范</a:t>
            </a:r>
            <a:endParaRPr lang="zh-CN" altLang="en-US" dirty="0"/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7124" y="281853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 smtClean="0">
                <a:solidFill>
                  <a:srgbClr val="808080"/>
                </a:solidFill>
                <a:latin typeface="+mn-ea"/>
              </a:rPr>
              <a:t>规范常保障</a:t>
            </a:r>
            <a:endParaRPr lang="zh-CN" altLang="en-US" sz="28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详情戳我：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流程规范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原创作者QQ：598969553                   _8"/>
          <p:cNvSpPr/>
          <p:nvPr/>
        </p:nvSpPr>
        <p:spPr>
          <a:xfrm>
            <a:off x="7357402" y="857516"/>
            <a:ext cx="35582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 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                 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上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线过程请遵守：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hlinkClick r:id="rId5"/>
              </a:rPr>
              <a:t>丽人技术上线规范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364" y="1575161"/>
            <a:ext cx="466248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333333"/>
                </a:solidFill>
                <a:latin typeface="+mn-ea"/>
              </a:rPr>
              <a:t>数据准备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SQL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审核（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Unique key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、索引、数据量、库集群）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 线上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sql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需要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DBA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审核，避免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常见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sql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问题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选择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合适集群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7"/>
              </a:rPr>
              <a:t>beautycomesticzone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8"/>
              </a:rPr>
              <a:t>beauty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数据初始化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  避免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高峰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刷初始数据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以免采坑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9"/>
              </a:rPr>
              <a:t>CASE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 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 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hlinkClick r:id="rId10"/>
              </a:rPr>
              <a:t>批量删数据死锁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/>
            </a:r>
            <a:br>
              <a:rPr lang="zh-CN" altLang="en-US" sz="1400" dirty="0">
                <a:solidFill>
                  <a:srgbClr val="FF0000"/>
                </a:solidFill>
                <a:latin typeface="+mn-ea"/>
              </a:rPr>
            </a:b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       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hlinkClick r:id="rId11"/>
              </a:rPr>
              <a:t>DML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hlinkClick r:id="rId11"/>
              </a:rPr>
              <a:t>锁问题</a:t>
            </a:r>
            <a:endParaRPr lang="zh-CN" altLang="en-US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配置数据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  邮件写明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分环境配置，以及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对应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的值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灰度策略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 数据上线一定要有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回滚策略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2"/>
              </a:rPr>
              <a:t>CASE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3363" y="4791252"/>
            <a:ext cx="42259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333333"/>
                </a:solidFill>
                <a:latin typeface="+mn-ea"/>
              </a:rPr>
              <a:t>运维维度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降级开关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服务压测  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3"/>
              </a:rPr>
              <a:t>线上压测方案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（下游保护，熔断、降级策略）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服务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4"/>
              </a:rPr>
              <a:t>容量评估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（磁盘、网卡流量、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HULK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接入）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Hive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同步记录 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5"/>
              </a:rPr>
              <a:t>ref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上线日志观察（刷屏）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96292" y="1493424"/>
            <a:ext cx="351943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sz="1600" b="1" dirty="0">
                <a:solidFill>
                  <a:srgbClr val="333333"/>
                </a:solidFill>
                <a:latin typeface="+mn-ea"/>
              </a:rPr>
              <a:t>代码维度</a:t>
            </a:r>
          </a:p>
          <a:p>
            <a:pPr fontAlgn="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Cat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监控添加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新应用、重要功能必须加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记录：</a:t>
            </a:r>
            <a:r>
              <a:rPr lang="zh-CN" altLang="en-US" sz="1400" u="sng" dirty="0">
                <a:solidFill>
                  <a:schemeClr val="bg1">
                    <a:lumMod val="50000"/>
                  </a:schemeClr>
                </a:solidFill>
                <a:latin typeface="+mn-ea"/>
                <a:hlinkClick r:id="rId16"/>
              </a:rPr>
              <a:t>商业</a:t>
            </a:r>
            <a:r>
              <a:rPr lang="en-US" altLang="zh-CN" sz="1400" u="sng" dirty="0">
                <a:solidFill>
                  <a:schemeClr val="bg1">
                    <a:lumMod val="50000"/>
                  </a:schemeClr>
                </a:solidFill>
                <a:latin typeface="+mn-ea"/>
                <a:hlinkClick r:id="rId16"/>
              </a:rPr>
              <a:t>&amp;</a:t>
            </a:r>
            <a:r>
              <a:rPr lang="zh-CN" altLang="en-US" sz="1400" u="sng" dirty="0">
                <a:solidFill>
                  <a:schemeClr val="bg1">
                    <a:lumMod val="50000"/>
                  </a:schemeClr>
                </a:solidFill>
                <a:latin typeface="+mn-ea"/>
                <a:hlinkClick r:id="rId16"/>
              </a:rPr>
              <a:t>交易核心业务监控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维度：业务告警、心跳告警、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ping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告警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范围：前端链接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&amp;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后端接口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7"/>
              </a:rPr>
              <a:t>CASE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业务监控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关键业务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EventTrigger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告警 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8"/>
              </a:rPr>
              <a:t>README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打点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Check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9"/>
              </a:rPr>
              <a:t>CPC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19"/>
              </a:rPr>
              <a:t>广告打点整理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   关键指标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Metic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打点添加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20"/>
              </a:rPr>
              <a:t>ref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防攻击     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  诚信、反作弊、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21"/>
              </a:rPr>
              <a:t>风控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、防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火墙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96292" y="4724732"/>
            <a:ext cx="317653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sz="1600" b="1" dirty="0">
                <a:solidFill>
                  <a:srgbClr val="333333"/>
                </a:solidFill>
                <a:latin typeface="+mn-ea"/>
              </a:rPr>
              <a:t>线上测试</a:t>
            </a: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需求不论大小，一定要线上回归测试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140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+mn-ea"/>
                <a:hlinkClick r:id="rId22"/>
              </a:rPr>
              <a:t>扩容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22"/>
              </a:rPr>
              <a:t>引起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22"/>
              </a:rPr>
              <a:t>CASE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数据上线一定要有邮件</a:t>
            </a: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线上环境隔离</a:t>
            </a:r>
          </a:p>
          <a:p>
            <a:pPr fontAlgn="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越权测试（漏洞检测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7" name="原创作者QQ：598969553                   _2"/>
          <p:cNvGrpSpPr/>
          <p:nvPr/>
        </p:nvGrpSpPr>
        <p:grpSpPr>
          <a:xfrm>
            <a:off x="4459287" y="1988932"/>
            <a:ext cx="3273425" cy="3271837"/>
            <a:chOff x="4459288" y="2338388"/>
            <a:chExt cx="3273425" cy="3271837"/>
          </a:xfrm>
        </p:grpSpPr>
        <p:sp>
          <p:nvSpPr>
            <p:cNvPr id="28" name="任意多边形 19"/>
            <p:cNvSpPr/>
            <p:nvPr/>
          </p:nvSpPr>
          <p:spPr>
            <a:xfrm flipH="1" flipV="1">
              <a:off x="4459288" y="2338388"/>
              <a:ext cx="1636712" cy="1636712"/>
            </a:xfrm>
            <a:custGeom>
              <a:avLst/>
              <a:gdLst>
                <a:gd name="connsiteX0" fmla="*/ 1636295 w 1636295"/>
                <a:gd name="connsiteY0" fmla="*/ 1636295 h 1636295"/>
                <a:gd name="connsiteX1" fmla="*/ 818148 w 1636295"/>
                <a:gd name="connsiteY1" fmla="*/ 1636295 h 1636295"/>
                <a:gd name="connsiteX2" fmla="*/ 0 w 1636295"/>
                <a:gd name="connsiteY2" fmla="*/ 818147 h 1636295"/>
                <a:gd name="connsiteX3" fmla="*/ 1 w 1636295"/>
                <a:gd name="connsiteY3" fmla="*/ 818147 h 1636295"/>
                <a:gd name="connsiteX4" fmla="*/ 0 w 1636295"/>
                <a:gd name="connsiteY4" fmla="*/ 818127 h 1636295"/>
                <a:gd name="connsiteX5" fmla="*/ 4223 w 1636295"/>
                <a:gd name="connsiteY5" fmla="*/ 734496 h 1636295"/>
                <a:gd name="connsiteX6" fmla="*/ 16621 w 1636295"/>
                <a:gd name="connsiteY6" fmla="*/ 653262 h 1636295"/>
                <a:gd name="connsiteX7" fmla="*/ 18920 w 1636295"/>
                <a:gd name="connsiteY7" fmla="*/ 644322 h 1636295"/>
                <a:gd name="connsiteX8" fmla="*/ 40353 w 1636295"/>
                <a:gd name="connsiteY8" fmla="*/ 713368 h 1636295"/>
                <a:gd name="connsiteX9" fmla="*/ 513494 w 1636295"/>
                <a:gd name="connsiteY9" fmla="*/ 1026987 h 1636295"/>
                <a:gd name="connsiteX10" fmla="*/ 1026987 w 1636295"/>
                <a:gd name="connsiteY10" fmla="*/ 1026987 h 1636295"/>
                <a:gd name="connsiteX11" fmla="*/ 1026987 w 1636295"/>
                <a:gd name="connsiteY11" fmla="*/ 513493 h 1636295"/>
                <a:gd name="connsiteX12" fmla="*/ 713368 w 1636295"/>
                <a:gd name="connsiteY12" fmla="*/ 40352 h 1636295"/>
                <a:gd name="connsiteX13" fmla="*/ 644324 w 1636295"/>
                <a:gd name="connsiteY13" fmla="*/ 18919 h 1636295"/>
                <a:gd name="connsiteX14" fmla="*/ 653262 w 1636295"/>
                <a:gd name="connsiteY14" fmla="*/ 16621 h 1636295"/>
                <a:gd name="connsiteX15" fmla="*/ 734496 w 1636295"/>
                <a:gd name="connsiteY15" fmla="*/ 4223 h 1636295"/>
                <a:gd name="connsiteX16" fmla="*/ 818127 w 1636295"/>
                <a:gd name="connsiteY16" fmla="*/ 0 h 1636295"/>
                <a:gd name="connsiteX17" fmla="*/ 818147 w 1636295"/>
                <a:gd name="connsiteY17" fmla="*/ 1 h 1636295"/>
                <a:gd name="connsiteX18" fmla="*/ 818167 w 1636295"/>
                <a:gd name="connsiteY18" fmla="*/ 0 h 1636295"/>
                <a:gd name="connsiteX19" fmla="*/ 901798 w 1636295"/>
                <a:gd name="connsiteY19" fmla="*/ 4223 h 1636295"/>
                <a:gd name="connsiteX20" fmla="*/ 1636295 w 1636295"/>
                <a:gd name="connsiteY20" fmla="*/ 818147 h 1636295"/>
                <a:gd name="connsiteX21" fmla="*/ 1636295 w 1636295"/>
                <a:gd name="connsiteY21" fmla="*/ 1636295 h 163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6295" h="1636295">
                  <a:moveTo>
                    <a:pt x="1636295" y="1636295"/>
                  </a:moveTo>
                  <a:lnTo>
                    <a:pt x="818148" y="1636295"/>
                  </a:lnTo>
                  <a:cubicBezTo>
                    <a:pt x="366297" y="1636295"/>
                    <a:pt x="0" y="1269998"/>
                    <a:pt x="0" y="818147"/>
                  </a:cubicBezTo>
                  <a:lnTo>
                    <a:pt x="1" y="818147"/>
                  </a:lnTo>
                  <a:lnTo>
                    <a:pt x="0" y="818127"/>
                  </a:lnTo>
                  <a:lnTo>
                    <a:pt x="4223" y="734496"/>
                  </a:lnTo>
                  <a:cubicBezTo>
                    <a:pt x="7016" y="706992"/>
                    <a:pt x="11172" y="679891"/>
                    <a:pt x="16621" y="653262"/>
                  </a:cubicBezTo>
                  <a:lnTo>
                    <a:pt x="18920" y="644322"/>
                  </a:lnTo>
                  <a:lnTo>
                    <a:pt x="40353" y="713368"/>
                  </a:lnTo>
                  <a:cubicBezTo>
                    <a:pt x="118306" y="897669"/>
                    <a:pt x="300798" y="1026987"/>
                    <a:pt x="513494" y="1026987"/>
                  </a:cubicBezTo>
                  <a:lnTo>
                    <a:pt x="1026987" y="1026987"/>
                  </a:lnTo>
                  <a:lnTo>
                    <a:pt x="1026987" y="513493"/>
                  </a:lnTo>
                  <a:cubicBezTo>
                    <a:pt x="1026987" y="300797"/>
                    <a:pt x="897669" y="118305"/>
                    <a:pt x="713368" y="40352"/>
                  </a:cubicBezTo>
                  <a:lnTo>
                    <a:pt x="644324" y="18919"/>
                  </a:lnTo>
                  <a:lnTo>
                    <a:pt x="653262" y="16621"/>
                  </a:lnTo>
                  <a:cubicBezTo>
                    <a:pt x="679892" y="11172"/>
                    <a:pt x="706993" y="7016"/>
                    <a:pt x="734496" y="4223"/>
                  </a:cubicBezTo>
                  <a:lnTo>
                    <a:pt x="818127" y="0"/>
                  </a:lnTo>
                  <a:lnTo>
                    <a:pt x="818147" y="1"/>
                  </a:lnTo>
                  <a:lnTo>
                    <a:pt x="818167" y="0"/>
                  </a:lnTo>
                  <a:lnTo>
                    <a:pt x="901798" y="4223"/>
                  </a:lnTo>
                  <a:cubicBezTo>
                    <a:pt x="1314355" y="46120"/>
                    <a:pt x="1636295" y="394537"/>
                    <a:pt x="1636295" y="818147"/>
                  </a:cubicBezTo>
                  <a:lnTo>
                    <a:pt x="1636295" y="16362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任意多边形 18"/>
            <p:cNvSpPr/>
            <p:nvPr/>
          </p:nvSpPr>
          <p:spPr>
            <a:xfrm flipH="1" flipV="1">
              <a:off x="6096000" y="2338388"/>
              <a:ext cx="1636713" cy="1636712"/>
            </a:xfrm>
            <a:custGeom>
              <a:avLst/>
              <a:gdLst>
                <a:gd name="connsiteX0" fmla="*/ 818147 w 1636295"/>
                <a:gd name="connsiteY0" fmla="*/ 1636295 h 1636295"/>
                <a:gd name="connsiteX1" fmla="*/ 0 w 1636295"/>
                <a:gd name="connsiteY1" fmla="*/ 1636295 h 1636295"/>
                <a:gd name="connsiteX2" fmla="*/ 0 w 1636295"/>
                <a:gd name="connsiteY2" fmla="*/ 818147 h 1636295"/>
                <a:gd name="connsiteX3" fmla="*/ 734497 w 1636295"/>
                <a:gd name="connsiteY3" fmla="*/ 4223 h 1636295"/>
                <a:gd name="connsiteX4" fmla="*/ 818128 w 1636295"/>
                <a:gd name="connsiteY4" fmla="*/ 0 h 1636295"/>
                <a:gd name="connsiteX5" fmla="*/ 818148 w 1636295"/>
                <a:gd name="connsiteY5" fmla="*/ 1 h 1636295"/>
                <a:gd name="connsiteX6" fmla="*/ 818168 w 1636295"/>
                <a:gd name="connsiteY6" fmla="*/ 0 h 1636295"/>
                <a:gd name="connsiteX7" fmla="*/ 901799 w 1636295"/>
                <a:gd name="connsiteY7" fmla="*/ 4223 h 1636295"/>
                <a:gd name="connsiteX8" fmla="*/ 983033 w 1636295"/>
                <a:gd name="connsiteY8" fmla="*/ 16621 h 1636295"/>
                <a:gd name="connsiteX9" fmla="*/ 991971 w 1636295"/>
                <a:gd name="connsiteY9" fmla="*/ 18919 h 1636295"/>
                <a:gd name="connsiteX10" fmla="*/ 922927 w 1636295"/>
                <a:gd name="connsiteY10" fmla="*/ 40352 h 1636295"/>
                <a:gd name="connsiteX11" fmla="*/ 609308 w 1636295"/>
                <a:gd name="connsiteY11" fmla="*/ 513493 h 1636295"/>
                <a:gd name="connsiteX12" fmla="*/ 609308 w 1636295"/>
                <a:gd name="connsiteY12" fmla="*/ 1026987 h 1636295"/>
                <a:gd name="connsiteX13" fmla="*/ 1122801 w 1636295"/>
                <a:gd name="connsiteY13" fmla="*/ 1026987 h 1636295"/>
                <a:gd name="connsiteX14" fmla="*/ 1595942 w 1636295"/>
                <a:gd name="connsiteY14" fmla="*/ 713368 h 1636295"/>
                <a:gd name="connsiteX15" fmla="*/ 1617375 w 1636295"/>
                <a:gd name="connsiteY15" fmla="*/ 644322 h 1636295"/>
                <a:gd name="connsiteX16" fmla="*/ 1619674 w 1636295"/>
                <a:gd name="connsiteY16" fmla="*/ 653262 h 1636295"/>
                <a:gd name="connsiteX17" fmla="*/ 1632072 w 1636295"/>
                <a:gd name="connsiteY17" fmla="*/ 734496 h 1636295"/>
                <a:gd name="connsiteX18" fmla="*/ 1636295 w 1636295"/>
                <a:gd name="connsiteY18" fmla="*/ 818127 h 1636295"/>
                <a:gd name="connsiteX19" fmla="*/ 1636294 w 1636295"/>
                <a:gd name="connsiteY19" fmla="*/ 818147 h 1636295"/>
                <a:gd name="connsiteX20" fmla="*/ 1636295 w 1636295"/>
                <a:gd name="connsiteY20" fmla="*/ 818147 h 1636295"/>
                <a:gd name="connsiteX21" fmla="*/ 818147 w 1636295"/>
                <a:gd name="connsiteY21" fmla="*/ 1636295 h 163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6295" h="1636295">
                  <a:moveTo>
                    <a:pt x="818147" y="1636295"/>
                  </a:moveTo>
                  <a:lnTo>
                    <a:pt x="0" y="1636295"/>
                  </a:lnTo>
                  <a:lnTo>
                    <a:pt x="0" y="818147"/>
                  </a:lnTo>
                  <a:cubicBezTo>
                    <a:pt x="0" y="394537"/>
                    <a:pt x="321940" y="46120"/>
                    <a:pt x="734497" y="4223"/>
                  </a:cubicBezTo>
                  <a:lnTo>
                    <a:pt x="818128" y="0"/>
                  </a:lnTo>
                  <a:lnTo>
                    <a:pt x="818148" y="1"/>
                  </a:lnTo>
                  <a:lnTo>
                    <a:pt x="818168" y="0"/>
                  </a:lnTo>
                  <a:lnTo>
                    <a:pt x="901799" y="4223"/>
                  </a:lnTo>
                  <a:cubicBezTo>
                    <a:pt x="929302" y="7016"/>
                    <a:pt x="956403" y="11172"/>
                    <a:pt x="983033" y="16621"/>
                  </a:cubicBezTo>
                  <a:lnTo>
                    <a:pt x="991971" y="18919"/>
                  </a:lnTo>
                  <a:lnTo>
                    <a:pt x="922927" y="40352"/>
                  </a:lnTo>
                  <a:cubicBezTo>
                    <a:pt x="738626" y="118305"/>
                    <a:pt x="609308" y="300797"/>
                    <a:pt x="609308" y="513493"/>
                  </a:cubicBezTo>
                  <a:lnTo>
                    <a:pt x="609308" y="1026987"/>
                  </a:lnTo>
                  <a:lnTo>
                    <a:pt x="1122801" y="1026987"/>
                  </a:lnTo>
                  <a:cubicBezTo>
                    <a:pt x="1335497" y="1026987"/>
                    <a:pt x="1517989" y="897669"/>
                    <a:pt x="1595942" y="713368"/>
                  </a:cubicBezTo>
                  <a:lnTo>
                    <a:pt x="1617375" y="644322"/>
                  </a:lnTo>
                  <a:lnTo>
                    <a:pt x="1619674" y="653262"/>
                  </a:lnTo>
                  <a:cubicBezTo>
                    <a:pt x="1625123" y="679891"/>
                    <a:pt x="1629279" y="706992"/>
                    <a:pt x="1632072" y="734496"/>
                  </a:cubicBezTo>
                  <a:lnTo>
                    <a:pt x="1636295" y="818127"/>
                  </a:lnTo>
                  <a:lnTo>
                    <a:pt x="1636294" y="818147"/>
                  </a:lnTo>
                  <a:lnTo>
                    <a:pt x="1636295" y="818147"/>
                  </a:lnTo>
                  <a:cubicBezTo>
                    <a:pt x="1636295" y="1269998"/>
                    <a:pt x="1269998" y="1636295"/>
                    <a:pt x="818147" y="16362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15"/>
            <p:cNvSpPr/>
            <p:nvPr/>
          </p:nvSpPr>
          <p:spPr>
            <a:xfrm flipH="1" flipV="1">
              <a:off x="4459288" y="3975100"/>
              <a:ext cx="1636712" cy="1635125"/>
            </a:xfrm>
            <a:custGeom>
              <a:avLst/>
              <a:gdLst>
                <a:gd name="connsiteX0" fmla="*/ 818167 w 1636295"/>
                <a:gd name="connsiteY0" fmla="*/ 1636295 h 1636295"/>
                <a:gd name="connsiteX1" fmla="*/ 818147 w 1636295"/>
                <a:gd name="connsiteY1" fmla="*/ 1636294 h 1636295"/>
                <a:gd name="connsiteX2" fmla="*/ 818127 w 1636295"/>
                <a:gd name="connsiteY2" fmla="*/ 1636295 h 1636295"/>
                <a:gd name="connsiteX3" fmla="*/ 734496 w 1636295"/>
                <a:gd name="connsiteY3" fmla="*/ 1632072 h 1636295"/>
                <a:gd name="connsiteX4" fmla="*/ 653262 w 1636295"/>
                <a:gd name="connsiteY4" fmla="*/ 1619674 h 1636295"/>
                <a:gd name="connsiteX5" fmla="*/ 644324 w 1636295"/>
                <a:gd name="connsiteY5" fmla="*/ 1617376 h 1636295"/>
                <a:gd name="connsiteX6" fmla="*/ 713368 w 1636295"/>
                <a:gd name="connsiteY6" fmla="*/ 1595943 h 1636295"/>
                <a:gd name="connsiteX7" fmla="*/ 1026987 w 1636295"/>
                <a:gd name="connsiteY7" fmla="*/ 1122802 h 1636295"/>
                <a:gd name="connsiteX8" fmla="*/ 1026987 w 1636295"/>
                <a:gd name="connsiteY8" fmla="*/ 609308 h 1636295"/>
                <a:gd name="connsiteX9" fmla="*/ 513494 w 1636295"/>
                <a:gd name="connsiteY9" fmla="*/ 609308 h 1636295"/>
                <a:gd name="connsiteX10" fmla="*/ 40353 w 1636295"/>
                <a:gd name="connsiteY10" fmla="*/ 922927 h 1636295"/>
                <a:gd name="connsiteX11" fmla="*/ 18920 w 1636295"/>
                <a:gd name="connsiteY11" fmla="*/ 991973 h 1636295"/>
                <a:gd name="connsiteX12" fmla="*/ 16621 w 1636295"/>
                <a:gd name="connsiteY12" fmla="*/ 983033 h 1636295"/>
                <a:gd name="connsiteX13" fmla="*/ 4223 w 1636295"/>
                <a:gd name="connsiteY13" fmla="*/ 901799 h 1636295"/>
                <a:gd name="connsiteX14" fmla="*/ 0 w 1636295"/>
                <a:gd name="connsiteY14" fmla="*/ 818168 h 1636295"/>
                <a:gd name="connsiteX15" fmla="*/ 1 w 1636295"/>
                <a:gd name="connsiteY15" fmla="*/ 818148 h 1636295"/>
                <a:gd name="connsiteX16" fmla="*/ 0 w 1636295"/>
                <a:gd name="connsiteY16" fmla="*/ 818148 h 1636295"/>
                <a:gd name="connsiteX17" fmla="*/ 818148 w 1636295"/>
                <a:gd name="connsiteY17" fmla="*/ 0 h 1636295"/>
                <a:gd name="connsiteX18" fmla="*/ 1636295 w 1636295"/>
                <a:gd name="connsiteY18" fmla="*/ 0 h 1636295"/>
                <a:gd name="connsiteX19" fmla="*/ 1636295 w 1636295"/>
                <a:gd name="connsiteY19" fmla="*/ 818148 h 1636295"/>
                <a:gd name="connsiteX20" fmla="*/ 901798 w 1636295"/>
                <a:gd name="connsiteY20" fmla="*/ 1632072 h 1636295"/>
                <a:gd name="connsiteX21" fmla="*/ 818167 w 1636295"/>
                <a:gd name="connsiteY21" fmla="*/ 1636295 h 163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6295" h="1636295">
                  <a:moveTo>
                    <a:pt x="818167" y="1636295"/>
                  </a:moveTo>
                  <a:lnTo>
                    <a:pt x="818147" y="1636294"/>
                  </a:lnTo>
                  <a:lnTo>
                    <a:pt x="818127" y="1636295"/>
                  </a:lnTo>
                  <a:lnTo>
                    <a:pt x="734496" y="1632072"/>
                  </a:lnTo>
                  <a:cubicBezTo>
                    <a:pt x="706993" y="1629279"/>
                    <a:pt x="679892" y="1625124"/>
                    <a:pt x="653262" y="1619674"/>
                  </a:cubicBezTo>
                  <a:lnTo>
                    <a:pt x="644324" y="1617376"/>
                  </a:lnTo>
                  <a:lnTo>
                    <a:pt x="713368" y="1595943"/>
                  </a:lnTo>
                  <a:cubicBezTo>
                    <a:pt x="897669" y="1517991"/>
                    <a:pt x="1026987" y="1335498"/>
                    <a:pt x="1026987" y="1122802"/>
                  </a:cubicBezTo>
                  <a:lnTo>
                    <a:pt x="1026987" y="609308"/>
                  </a:lnTo>
                  <a:lnTo>
                    <a:pt x="513494" y="609308"/>
                  </a:lnTo>
                  <a:cubicBezTo>
                    <a:pt x="300798" y="609308"/>
                    <a:pt x="118306" y="738626"/>
                    <a:pt x="40353" y="922927"/>
                  </a:cubicBezTo>
                  <a:lnTo>
                    <a:pt x="18920" y="991973"/>
                  </a:lnTo>
                  <a:lnTo>
                    <a:pt x="16621" y="983033"/>
                  </a:lnTo>
                  <a:cubicBezTo>
                    <a:pt x="11172" y="956404"/>
                    <a:pt x="7016" y="929303"/>
                    <a:pt x="4223" y="901799"/>
                  </a:cubicBezTo>
                  <a:lnTo>
                    <a:pt x="0" y="818168"/>
                  </a:lnTo>
                  <a:lnTo>
                    <a:pt x="1" y="818148"/>
                  </a:lnTo>
                  <a:lnTo>
                    <a:pt x="0" y="818148"/>
                  </a:lnTo>
                  <a:cubicBezTo>
                    <a:pt x="0" y="366297"/>
                    <a:pt x="366297" y="0"/>
                    <a:pt x="818148" y="0"/>
                  </a:cubicBezTo>
                  <a:lnTo>
                    <a:pt x="1636295" y="0"/>
                  </a:lnTo>
                  <a:lnTo>
                    <a:pt x="1636295" y="818148"/>
                  </a:lnTo>
                  <a:cubicBezTo>
                    <a:pt x="1636295" y="1241759"/>
                    <a:pt x="1314355" y="1590175"/>
                    <a:pt x="901798" y="1632072"/>
                  </a:cubicBezTo>
                  <a:lnTo>
                    <a:pt x="818167" y="16362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12"/>
            <p:cNvSpPr/>
            <p:nvPr/>
          </p:nvSpPr>
          <p:spPr>
            <a:xfrm flipH="1" flipV="1">
              <a:off x="6096000" y="3975100"/>
              <a:ext cx="1636713" cy="1635125"/>
            </a:xfrm>
            <a:custGeom>
              <a:avLst/>
              <a:gdLst>
                <a:gd name="connsiteX0" fmla="*/ 818168 w 1636295"/>
                <a:gd name="connsiteY0" fmla="*/ 1636295 h 1636295"/>
                <a:gd name="connsiteX1" fmla="*/ 818148 w 1636295"/>
                <a:gd name="connsiteY1" fmla="*/ 1636294 h 1636295"/>
                <a:gd name="connsiteX2" fmla="*/ 818128 w 1636295"/>
                <a:gd name="connsiteY2" fmla="*/ 1636295 h 1636295"/>
                <a:gd name="connsiteX3" fmla="*/ 734497 w 1636295"/>
                <a:gd name="connsiteY3" fmla="*/ 1632072 h 1636295"/>
                <a:gd name="connsiteX4" fmla="*/ 0 w 1636295"/>
                <a:gd name="connsiteY4" fmla="*/ 818148 h 1636295"/>
                <a:gd name="connsiteX5" fmla="*/ 0 w 1636295"/>
                <a:gd name="connsiteY5" fmla="*/ 0 h 1636295"/>
                <a:gd name="connsiteX6" fmla="*/ 818147 w 1636295"/>
                <a:gd name="connsiteY6" fmla="*/ 0 h 1636295"/>
                <a:gd name="connsiteX7" fmla="*/ 1636295 w 1636295"/>
                <a:gd name="connsiteY7" fmla="*/ 818148 h 1636295"/>
                <a:gd name="connsiteX8" fmla="*/ 1636294 w 1636295"/>
                <a:gd name="connsiteY8" fmla="*/ 818148 h 1636295"/>
                <a:gd name="connsiteX9" fmla="*/ 1636295 w 1636295"/>
                <a:gd name="connsiteY9" fmla="*/ 818168 h 1636295"/>
                <a:gd name="connsiteX10" fmla="*/ 1632072 w 1636295"/>
                <a:gd name="connsiteY10" fmla="*/ 901799 h 1636295"/>
                <a:gd name="connsiteX11" fmla="*/ 1619674 w 1636295"/>
                <a:gd name="connsiteY11" fmla="*/ 983033 h 1636295"/>
                <a:gd name="connsiteX12" fmla="*/ 1617375 w 1636295"/>
                <a:gd name="connsiteY12" fmla="*/ 991973 h 1636295"/>
                <a:gd name="connsiteX13" fmla="*/ 1595942 w 1636295"/>
                <a:gd name="connsiteY13" fmla="*/ 922927 h 1636295"/>
                <a:gd name="connsiteX14" fmla="*/ 1122801 w 1636295"/>
                <a:gd name="connsiteY14" fmla="*/ 609308 h 1636295"/>
                <a:gd name="connsiteX15" fmla="*/ 609308 w 1636295"/>
                <a:gd name="connsiteY15" fmla="*/ 609308 h 1636295"/>
                <a:gd name="connsiteX16" fmla="*/ 609308 w 1636295"/>
                <a:gd name="connsiteY16" fmla="*/ 1122802 h 1636295"/>
                <a:gd name="connsiteX17" fmla="*/ 922927 w 1636295"/>
                <a:gd name="connsiteY17" fmla="*/ 1595943 h 1636295"/>
                <a:gd name="connsiteX18" fmla="*/ 991971 w 1636295"/>
                <a:gd name="connsiteY18" fmla="*/ 1617376 h 1636295"/>
                <a:gd name="connsiteX19" fmla="*/ 983033 w 1636295"/>
                <a:gd name="connsiteY19" fmla="*/ 1619674 h 1636295"/>
                <a:gd name="connsiteX20" fmla="*/ 901799 w 1636295"/>
                <a:gd name="connsiteY20" fmla="*/ 1632072 h 1636295"/>
                <a:gd name="connsiteX21" fmla="*/ 818168 w 1636295"/>
                <a:gd name="connsiteY21" fmla="*/ 1636295 h 163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6295" h="1636295">
                  <a:moveTo>
                    <a:pt x="818168" y="1636295"/>
                  </a:moveTo>
                  <a:lnTo>
                    <a:pt x="818148" y="1636294"/>
                  </a:lnTo>
                  <a:lnTo>
                    <a:pt x="818128" y="1636295"/>
                  </a:lnTo>
                  <a:lnTo>
                    <a:pt x="734497" y="1632072"/>
                  </a:lnTo>
                  <a:cubicBezTo>
                    <a:pt x="321940" y="1590175"/>
                    <a:pt x="0" y="1241759"/>
                    <a:pt x="0" y="818148"/>
                  </a:cubicBezTo>
                  <a:lnTo>
                    <a:pt x="0" y="0"/>
                  </a:lnTo>
                  <a:lnTo>
                    <a:pt x="818147" y="0"/>
                  </a:lnTo>
                  <a:cubicBezTo>
                    <a:pt x="1269998" y="0"/>
                    <a:pt x="1636295" y="366297"/>
                    <a:pt x="1636295" y="818148"/>
                  </a:cubicBezTo>
                  <a:lnTo>
                    <a:pt x="1636294" y="818148"/>
                  </a:lnTo>
                  <a:lnTo>
                    <a:pt x="1636295" y="818168"/>
                  </a:lnTo>
                  <a:lnTo>
                    <a:pt x="1632072" y="901799"/>
                  </a:lnTo>
                  <a:cubicBezTo>
                    <a:pt x="1629279" y="929303"/>
                    <a:pt x="1625123" y="956404"/>
                    <a:pt x="1619674" y="983033"/>
                  </a:cubicBezTo>
                  <a:lnTo>
                    <a:pt x="1617375" y="991973"/>
                  </a:lnTo>
                  <a:lnTo>
                    <a:pt x="1595942" y="922927"/>
                  </a:lnTo>
                  <a:cubicBezTo>
                    <a:pt x="1517989" y="738626"/>
                    <a:pt x="1335497" y="609308"/>
                    <a:pt x="1122801" y="609308"/>
                  </a:cubicBezTo>
                  <a:lnTo>
                    <a:pt x="609308" y="609308"/>
                  </a:lnTo>
                  <a:lnTo>
                    <a:pt x="609308" y="1122802"/>
                  </a:lnTo>
                  <a:cubicBezTo>
                    <a:pt x="609308" y="1335498"/>
                    <a:pt x="738626" y="1517991"/>
                    <a:pt x="922927" y="1595943"/>
                  </a:cubicBezTo>
                  <a:lnTo>
                    <a:pt x="991971" y="1617376"/>
                  </a:lnTo>
                  <a:lnTo>
                    <a:pt x="983033" y="1619674"/>
                  </a:lnTo>
                  <a:cubicBezTo>
                    <a:pt x="956403" y="1625124"/>
                    <a:pt x="929302" y="1629279"/>
                    <a:pt x="901799" y="1632072"/>
                  </a:cubicBezTo>
                  <a:lnTo>
                    <a:pt x="818168" y="16362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" name="Oval 14"/>
          <p:cNvSpPr/>
          <p:nvPr/>
        </p:nvSpPr>
        <p:spPr>
          <a:xfrm>
            <a:off x="5737840" y="3318987"/>
            <a:ext cx="716318" cy="720428"/>
          </a:xfrm>
          <a:prstGeom prst="ellipse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grpSp>
        <p:nvGrpSpPr>
          <p:cNvPr id="18" name="Group 54"/>
          <p:cNvGrpSpPr/>
          <p:nvPr/>
        </p:nvGrpSpPr>
        <p:grpSpPr>
          <a:xfrm>
            <a:off x="5946252" y="3537504"/>
            <a:ext cx="299494" cy="389342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21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26452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原创作者QQ：598969553                   _4"/>
          <p:cNvSpPr/>
          <p:nvPr/>
        </p:nvSpPr>
        <p:spPr>
          <a:xfrm>
            <a:off x="3231799" y="4399950"/>
            <a:ext cx="5728402" cy="472964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原创作者QQ：598969553                   _5"/>
          <p:cNvSpPr/>
          <p:nvPr/>
        </p:nvSpPr>
        <p:spPr>
          <a:xfrm>
            <a:off x="3231798" y="3486100"/>
            <a:ext cx="5728402" cy="913850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52" name="原创作者QQ：598969553                   _5"/>
          <p:cNvSpPr/>
          <p:nvPr/>
        </p:nvSpPr>
        <p:spPr>
          <a:xfrm>
            <a:off x="3231798" y="2367141"/>
            <a:ext cx="5728402" cy="1121516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感谢您的聆听</a:t>
            </a:r>
            <a:endParaRPr lang="zh-CN" altLang="en-US" sz="4400" dirty="0"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025" y="3605111"/>
            <a:ext cx="2667947" cy="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231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原创作者QQ：598969553                   _4"/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原创作者QQ：598969553                   _5"/>
          <p:cNvSpPr/>
          <p:nvPr/>
        </p:nvSpPr>
        <p:spPr>
          <a:xfrm>
            <a:off x="3504174" y="2328913"/>
            <a:ext cx="5728402" cy="1048407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常见故障类型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36" name="原创作者QQ：598969553                   _8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原创作者QQ：598969553                   _13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原创作者QQ：598969553                   _20"/>
          <p:cNvGrpSpPr/>
          <p:nvPr/>
        </p:nvGrpSpPr>
        <p:grpSpPr>
          <a:xfrm>
            <a:off x="2476560" y="2574755"/>
            <a:ext cx="720000" cy="720000"/>
            <a:chOff x="2405797" y="2729907"/>
            <a:chExt cx="421704" cy="421704"/>
          </a:xfrm>
        </p:grpSpPr>
        <p:sp>
          <p:nvSpPr>
            <p:cNvPr id="19" name="椭圆 18"/>
            <p:cNvSpPr/>
            <p:nvPr/>
          </p:nvSpPr>
          <p:spPr>
            <a:xfrm>
              <a:off x="2405797" y="2729907"/>
              <a:ext cx="421704" cy="4217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27030" y="2853796"/>
              <a:ext cx="179238" cy="173926"/>
            </a:xfrm>
            <a:custGeom>
              <a:avLst/>
              <a:gdLst/>
              <a:ahLst/>
              <a:cxnLst/>
              <a:rect l="l" t="t" r="r" b="b"/>
              <a:pathLst>
                <a:path w="193365" h="187635"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1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6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66799" y="3461"/>
                  </a:moveTo>
                  <a:lnTo>
                    <a:pt x="193365" y="3461"/>
                  </a:lnTo>
                  <a:lnTo>
                    <a:pt x="193365" y="184175"/>
                  </a:lnTo>
                  <a:lnTo>
                    <a:pt x="148270" y="184175"/>
                  </a:lnTo>
                  <a:lnTo>
                    <a:pt x="148270" y="87288"/>
                  </a:lnTo>
                  <a:cubicBezTo>
                    <a:pt x="148270" y="73298"/>
                    <a:pt x="147935" y="64889"/>
                    <a:pt x="147265" y="62062"/>
                  </a:cubicBezTo>
                  <a:cubicBezTo>
                    <a:pt x="146596" y="59234"/>
                    <a:pt x="144754" y="57094"/>
                    <a:pt x="141740" y="55643"/>
                  </a:cubicBezTo>
                  <a:cubicBezTo>
                    <a:pt x="138726" y="54192"/>
                    <a:pt x="132011" y="53467"/>
                    <a:pt x="121593" y="53467"/>
                  </a:cubicBezTo>
                  <a:lnTo>
                    <a:pt x="117128" y="53467"/>
                  </a:lnTo>
                  <a:lnTo>
                    <a:pt x="117128" y="32398"/>
                  </a:lnTo>
                  <a:cubicBezTo>
                    <a:pt x="138931" y="27706"/>
                    <a:pt x="155488" y="18060"/>
                    <a:pt x="166799" y="3461"/>
                  </a:cubicBez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6"/>
                    <a:pt x="105631" y="148568"/>
                    <a:pt x="104142" y="154819"/>
                  </a:cubicBezTo>
                  <a:cubicBezTo>
                    <a:pt x="102654" y="161069"/>
                    <a:pt x="99566" y="166911"/>
                    <a:pt x="94878" y="172343"/>
                  </a:cubicBezTo>
                  <a:cubicBezTo>
                    <a:pt x="90190" y="177775"/>
                    <a:pt x="84534" y="181682"/>
                    <a:pt x="77911" y="184063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7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4432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2" y="2124586"/>
            <a:ext cx="3457575" cy="3584848"/>
          </a:xfrm>
          <a:prstGeom prst="rect">
            <a:avLst/>
          </a:prstGeom>
        </p:spPr>
      </p:pic>
      <p:sp>
        <p:nvSpPr>
          <p:cNvPr id="3" name="原创作者QQ：598969553                   _5"/>
          <p:cNvSpPr/>
          <p:nvPr/>
        </p:nvSpPr>
        <p:spPr>
          <a:xfrm>
            <a:off x="3810458" y="1280568"/>
            <a:ext cx="4266282" cy="569698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cs typeface="+mn-ea"/>
                <a:sym typeface="+mn-lt"/>
              </a:rPr>
              <a:t>大象扫一扫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38747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常见故障类型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39" name="原创作者QQ：598969553                   _37"/>
          <p:cNvSpPr/>
          <p:nvPr/>
        </p:nvSpPr>
        <p:spPr>
          <a:xfrm>
            <a:off x="7604620" y="3468011"/>
            <a:ext cx="31654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/>
              <a:t>故障发现占比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原创作者QQ：598969553                   _38"/>
          <p:cNvSpPr/>
          <p:nvPr/>
        </p:nvSpPr>
        <p:spPr>
          <a:xfrm>
            <a:off x="7629742" y="2168320"/>
            <a:ext cx="316547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44" name="原创作者QQ：598969553                   _9"/>
          <p:cNvSpPr>
            <a:spLocks/>
          </p:cNvSpPr>
          <p:nvPr/>
        </p:nvSpPr>
        <p:spPr bwMode="auto">
          <a:xfrm rot="15488572">
            <a:off x="6668903" y="1684077"/>
            <a:ext cx="785761" cy="812892"/>
          </a:xfrm>
          <a:custGeom>
            <a:avLst/>
            <a:gdLst>
              <a:gd name="T0" fmla="*/ 140 w 384"/>
              <a:gd name="T1" fmla="*/ 396 h 396"/>
              <a:gd name="T2" fmla="*/ 79 w 384"/>
              <a:gd name="T3" fmla="*/ 319 h 396"/>
              <a:gd name="T4" fmla="*/ 29 w 384"/>
              <a:gd name="T5" fmla="*/ 118 h 396"/>
              <a:gd name="T6" fmla="*/ 217 w 384"/>
              <a:gd name="T7" fmla="*/ 10 h 396"/>
              <a:gd name="T8" fmla="*/ 365 w 384"/>
              <a:gd name="T9" fmla="*/ 153 h 396"/>
              <a:gd name="T10" fmla="*/ 190 w 384"/>
              <a:gd name="T11" fmla="*/ 361 h 396"/>
              <a:gd name="T12" fmla="*/ 153 w 384"/>
              <a:gd name="T13" fmla="*/ 379 h 396"/>
              <a:gd name="T14" fmla="*/ 140 w 384"/>
              <a:gd name="T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396">
                <a:moveTo>
                  <a:pt x="140" y="396"/>
                </a:moveTo>
                <a:cubicBezTo>
                  <a:pt x="141" y="353"/>
                  <a:pt x="106" y="340"/>
                  <a:pt x="79" y="319"/>
                </a:cubicBezTo>
                <a:cubicBezTo>
                  <a:pt x="21" y="273"/>
                  <a:pt x="0" y="187"/>
                  <a:pt x="29" y="118"/>
                </a:cubicBezTo>
                <a:cubicBezTo>
                  <a:pt x="62" y="42"/>
                  <a:pt x="134" y="0"/>
                  <a:pt x="217" y="10"/>
                </a:cubicBezTo>
                <a:cubicBezTo>
                  <a:pt x="290" y="19"/>
                  <a:pt x="353" y="79"/>
                  <a:pt x="365" y="153"/>
                </a:cubicBezTo>
                <a:cubicBezTo>
                  <a:pt x="384" y="264"/>
                  <a:pt x="302" y="361"/>
                  <a:pt x="190" y="361"/>
                </a:cubicBezTo>
                <a:cubicBezTo>
                  <a:pt x="173" y="360"/>
                  <a:pt x="162" y="367"/>
                  <a:pt x="153" y="379"/>
                </a:cubicBezTo>
                <a:cubicBezTo>
                  <a:pt x="148" y="385"/>
                  <a:pt x="144" y="391"/>
                  <a:pt x="140" y="39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原创作者QQ：598969553                   _9"/>
          <p:cNvSpPr>
            <a:spLocks/>
          </p:cNvSpPr>
          <p:nvPr/>
        </p:nvSpPr>
        <p:spPr bwMode="auto">
          <a:xfrm rot="15488572">
            <a:off x="6668902" y="3498620"/>
            <a:ext cx="785761" cy="812892"/>
          </a:xfrm>
          <a:custGeom>
            <a:avLst/>
            <a:gdLst>
              <a:gd name="T0" fmla="*/ 140 w 384"/>
              <a:gd name="T1" fmla="*/ 396 h 396"/>
              <a:gd name="T2" fmla="*/ 79 w 384"/>
              <a:gd name="T3" fmla="*/ 319 h 396"/>
              <a:gd name="T4" fmla="*/ 29 w 384"/>
              <a:gd name="T5" fmla="*/ 118 h 396"/>
              <a:gd name="T6" fmla="*/ 217 w 384"/>
              <a:gd name="T7" fmla="*/ 10 h 396"/>
              <a:gd name="T8" fmla="*/ 365 w 384"/>
              <a:gd name="T9" fmla="*/ 153 h 396"/>
              <a:gd name="T10" fmla="*/ 190 w 384"/>
              <a:gd name="T11" fmla="*/ 361 h 396"/>
              <a:gd name="T12" fmla="*/ 153 w 384"/>
              <a:gd name="T13" fmla="*/ 379 h 396"/>
              <a:gd name="T14" fmla="*/ 140 w 384"/>
              <a:gd name="T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396">
                <a:moveTo>
                  <a:pt x="140" y="396"/>
                </a:moveTo>
                <a:cubicBezTo>
                  <a:pt x="141" y="353"/>
                  <a:pt x="106" y="340"/>
                  <a:pt x="79" y="319"/>
                </a:cubicBezTo>
                <a:cubicBezTo>
                  <a:pt x="21" y="273"/>
                  <a:pt x="0" y="187"/>
                  <a:pt x="29" y="118"/>
                </a:cubicBezTo>
                <a:cubicBezTo>
                  <a:pt x="62" y="42"/>
                  <a:pt x="134" y="0"/>
                  <a:pt x="217" y="10"/>
                </a:cubicBezTo>
                <a:cubicBezTo>
                  <a:pt x="290" y="19"/>
                  <a:pt x="353" y="79"/>
                  <a:pt x="365" y="153"/>
                </a:cubicBezTo>
                <a:cubicBezTo>
                  <a:pt x="384" y="264"/>
                  <a:pt x="302" y="361"/>
                  <a:pt x="190" y="361"/>
                </a:cubicBezTo>
                <a:cubicBezTo>
                  <a:pt x="173" y="360"/>
                  <a:pt x="162" y="367"/>
                  <a:pt x="153" y="379"/>
                </a:cubicBezTo>
                <a:cubicBezTo>
                  <a:pt x="148" y="385"/>
                  <a:pt x="144" y="391"/>
                  <a:pt x="140" y="39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773587" y="4811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2" y="1189884"/>
            <a:ext cx="5613400" cy="5461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9736" y="-1284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5" name="原创作者QQ：598969553                   _37"/>
          <p:cNvSpPr/>
          <p:nvPr/>
        </p:nvSpPr>
        <p:spPr>
          <a:xfrm>
            <a:off x="7540283" y="1462301"/>
            <a:ext cx="31654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/>
              <a:t>故障原因占比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7428409" y="1802640"/>
            <a:ext cx="1758949" cy="46162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 Regular"/>
              </a:rPr>
              <a:t>业务方的逻辑</a:t>
            </a:r>
            <a:endParaRPr 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grpSp>
        <p:nvGrpSpPr>
          <p:cNvPr id="83" name="Group 35"/>
          <p:cNvGrpSpPr/>
          <p:nvPr/>
        </p:nvGrpSpPr>
        <p:grpSpPr>
          <a:xfrm>
            <a:off x="9097901" y="1813460"/>
            <a:ext cx="2906031" cy="294218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84" name="Parallelogram 36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Parallelogram 37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Parallelogram 38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Parallelogram 39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Parallelogram 40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6" name="TextBox 13"/>
          <p:cNvSpPr txBox="1"/>
          <p:nvPr/>
        </p:nvSpPr>
        <p:spPr>
          <a:xfrm>
            <a:off x="7427966" y="2187027"/>
            <a:ext cx="1854336" cy="46162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 Regular"/>
              </a:rPr>
              <a:t>环境操作不当</a:t>
            </a:r>
            <a:endParaRPr 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sp>
        <p:nvSpPr>
          <p:cNvPr id="97" name="TextBox 13"/>
          <p:cNvSpPr txBox="1"/>
          <p:nvPr/>
        </p:nvSpPr>
        <p:spPr>
          <a:xfrm>
            <a:off x="7425444" y="2625071"/>
            <a:ext cx="1761914" cy="46162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 Regular"/>
              </a:rPr>
              <a:t>发布流程规范</a:t>
            </a:r>
            <a:endParaRPr 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grpSp>
        <p:nvGrpSpPr>
          <p:cNvPr id="98" name="Group 35"/>
          <p:cNvGrpSpPr/>
          <p:nvPr/>
        </p:nvGrpSpPr>
        <p:grpSpPr>
          <a:xfrm>
            <a:off x="9097900" y="2258776"/>
            <a:ext cx="2906031" cy="294218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99" name="Parallelogram 36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Parallelogram 37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Parallelogram 38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Parallelogram 39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solidFill>
              <a:schemeClr val="tx2">
                <a:lumMod val="75000"/>
              </a:schemeClr>
            </a:solidFill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Parallelogram 40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solidFill>
              <a:schemeClr val="tx2">
                <a:lumMod val="75000"/>
              </a:schemeClr>
            </a:solidFill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" name="Group 35"/>
          <p:cNvGrpSpPr/>
          <p:nvPr/>
        </p:nvGrpSpPr>
        <p:grpSpPr>
          <a:xfrm>
            <a:off x="9097899" y="2683076"/>
            <a:ext cx="2906031" cy="294218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105" name="Parallelogram 36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Parallelogram 37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Parallelogram 38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Parallelogram 39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Parallelogram 40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350247" y="1634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73" y="1251764"/>
            <a:ext cx="5575300" cy="5549900"/>
          </a:xfrm>
          <a:prstGeom prst="rect">
            <a:avLst/>
          </a:prstGeom>
        </p:spPr>
      </p:pic>
      <p:sp>
        <p:nvSpPr>
          <p:cNvPr id="110" name="矩形 109"/>
          <p:cNvSpPr/>
          <p:nvPr/>
        </p:nvSpPr>
        <p:spPr>
          <a:xfrm>
            <a:off x="10193675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数据来源：</a:t>
            </a: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ISSUE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平台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1" name="TextBox 13"/>
          <p:cNvSpPr txBox="1"/>
          <p:nvPr/>
        </p:nvSpPr>
        <p:spPr>
          <a:xfrm>
            <a:off x="7508287" y="3855809"/>
            <a:ext cx="2719498" cy="46162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 Regular"/>
              </a:rPr>
              <a:t>减少客户发现占比</a:t>
            </a:r>
            <a:endParaRPr 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35" y="1136546"/>
            <a:ext cx="5531679" cy="5514338"/>
          </a:xfrm>
          <a:prstGeom prst="rect">
            <a:avLst/>
          </a:prstGeom>
        </p:spPr>
      </p:pic>
      <p:sp>
        <p:nvSpPr>
          <p:cNvPr id="38" name="原创作者QQ：598969553                   _9"/>
          <p:cNvSpPr>
            <a:spLocks/>
          </p:cNvSpPr>
          <p:nvPr/>
        </p:nvSpPr>
        <p:spPr bwMode="auto">
          <a:xfrm rot="15488572">
            <a:off x="6668903" y="5342730"/>
            <a:ext cx="785761" cy="812892"/>
          </a:xfrm>
          <a:custGeom>
            <a:avLst/>
            <a:gdLst>
              <a:gd name="T0" fmla="*/ 140 w 384"/>
              <a:gd name="T1" fmla="*/ 396 h 396"/>
              <a:gd name="T2" fmla="*/ 79 w 384"/>
              <a:gd name="T3" fmla="*/ 319 h 396"/>
              <a:gd name="T4" fmla="*/ 29 w 384"/>
              <a:gd name="T5" fmla="*/ 118 h 396"/>
              <a:gd name="T6" fmla="*/ 217 w 384"/>
              <a:gd name="T7" fmla="*/ 10 h 396"/>
              <a:gd name="T8" fmla="*/ 365 w 384"/>
              <a:gd name="T9" fmla="*/ 153 h 396"/>
              <a:gd name="T10" fmla="*/ 190 w 384"/>
              <a:gd name="T11" fmla="*/ 361 h 396"/>
              <a:gd name="T12" fmla="*/ 153 w 384"/>
              <a:gd name="T13" fmla="*/ 379 h 396"/>
              <a:gd name="T14" fmla="*/ 140 w 384"/>
              <a:gd name="T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396">
                <a:moveTo>
                  <a:pt x="140" y="396"/>
                </a:moveTo>
                <a:cubicBezTo>
                  <a:pt x="141" y="353"/>
                  <a:pt x="106" y="340"/>
                  <a:pt x="79" y="319"/>
                </a:cubicBezTo>
                <a:cubicBezTo>
                  <a:pt x="21" y="273"/>
                  <a:pt x="0" y="187"/>
                  <a:pt x="29" y="118"/>
                </a:cubicBezTo>
                <a:cubicBezTo>
                  <a:pt x="62" y="42"/>
                  <a:pt x="134" y="0"/>
                  <a:pt x="217" y="10"/>
                </a:cubicBezTo>
                <a:cubicBezTo>
                  <a:pt x="290" y="19"/>
                  <a:pt x="353" y="79"/>
                  <a:pt x="365" y="153"/>
                </a:cubicBezTo>
                <a:cubicBezTo>
                  <a:pt x="384" y="264"/>
                  <a:pt x="302" y="361"/>
                  <a:pt x="190" y="361"/>
                </a:cubicBezTo>
                <a:cubicBezTo>
                  <a:pt x="173" y="360"/>
                  <a:pt x="162" y="367"/>
                  <a:pt x="153" y="379"/>
                </a:cubicBezTo>
                <a:cubicBezTo>
                  <a:pt x="148" y="385"/>
                  <a:pt x="144" y="391"/>
                  <a:pt x="140" y="396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2A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原创作者QQ：598969553                   _37"/>
          <p:cNvSpPr/>
          <p:nvPr/>
        </p:nvSpPr>
        <p:spPr>
          <a:xfrm>
            <a:off x="7604619" y="5196068"/>
            <a:ext cx="31654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/>
              <a:t>故障交易额</a:t>
            </a:r>
            <a:r>
              <a:rPr lang="zh-CN" altLang="en-US" sz="2000" b="1" dirty="0" smtClean="0"/>
              <a:t>占比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7508286" y="5613228"/>
            <a:ext cx="3480555" cy="73862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 Regular"/>
              </a:rPr>
              <a:t>资源层级越底层、对交易额的损失越大</a:t>
            </a:r>
            <a:endParaRPr 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60947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 animBg="1"/>
      <p:bldP spid="61" grpId="0"/>
      <p:bldP spid="96" grpId="0"/>
      <p:bldP spid="97" grpId="0"/>
      <p:bldP spid="111" grpId="0"/>
      <p:bldP spid="38" grpId="0" animBg="1"/>
      <p:bldP spid="41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常见故障类型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zh-CN" altLang="en-US" dirty="0" smtClean="0"/>
              <a:t>丽人缺陷统计</a:t>
            </a:r>
            <a:endParaRPr lang="zh-CN" altLang="en-US" dirty="0"/>
          </a:p>
        </p:txBody>
      </p:sp>
      <p:pic>
        <p:nvPicPr>
          <p:cNvPr id="4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46" y="1171537"/>
            <a:ext cx="11055316" cy="51903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06" y="954058"/>
            <a:ext cx="11720650" cy="54078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31" y="954058"/>
            <a:ext cx="11702889" cy="54078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193675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数据来源：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7"/>
              </a:rPr>
              <a:t>丽人故障统计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7732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899161"/>
            <a:ext cx="5977799" cy="5634576"/>
          </a:xfrm>
          <a:prstGeom prst="rect">
            <a:avLst/>
          </a:prstGeom>
        </p:spPr>
      </p:pic>
      <p:sp>
        <p:nvSpPr>
          <p:cNvPr id="2" name="原创作者QQ：598969553                   _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常见故障类型</a:t>
            </a:r>
            <a:r>
              <a:rPr lang="zh-CN" altLang="en-US" dirty="0"/>
              <a:t> </a:t>
            </a:r>
            <a:r>
              <a:rPr lang="en-US" altLang="zh-CN" dirty="0" smtClean="0"/>
              <a:t>---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CaseStudy</a:t>
            </a:r>
            <a:endParaRPr lang="zh-CN" altLang="en-US" dirty="0"/>
          </a:p>
        </p:txBody>
      </p:sp>
      <p:sp>
        <p:nvSpPr>
          <p:cNvPr id="4" name="原创作者QQ：598969553                   _3"/>
          <p:cNvSpPr/>
          <p:nvPr/>
        </p:nvSpPr>
        <p:spPr>
          <a:xfrm>
            <a:off x="8136425" y="1520695"/>
            <a:ext cx="2911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物理设备网络等故障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原创作者QQ：598969553                   _4"/>
          <p:cNvSpPr/>
          <p:nvPr/>
        </p:nvSpPr>
        <p:spPr>
          <a:xfrm>
            <a:off x="8158684" y="899161"/>
            <a:ext cx="2260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accent3"/>
                </a:solidFill>
                <a:cs typeface="+mn-ea"/>
                <a:sym typeface="+mn-lt"/>
              </a:rPr>
              <a:t>系统层  </a:t>
            </a:r>
            <a:endParaRPr lang="zh-CN" altLang="en-US" sz="24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6" name="原创作者QQ：598969553                   _5"/>
          <p:cNvSpPr/>
          <p:nvPr/>
        </p:nvSpPr>
        <p:spPr>
          <a:xfrm>
            <a:off x="6128590" y="1101654"/>
            <a:ext cx="1803430" cy="832587"/>
          </a:xfrm>
          <a:custGeom>
            <a:avLst/>
            <a:gdLst>
              <a:gd name="connsiteX0" fmla="*/ 0 w 2206172"/>
              <a:gd name="connsiteY0" fmla="*/ 1161142 h 1161142"/>
              <a:gd name="connsiteX1" fmla="*/ 1494972 w 2206172"/>
              <a:gd name="connsiteY1" fmla="*/ 0 h 1161142"/>
              <a:gd name="connsiteX2" fmla="*/ 2206172 w 2206172"/>
              <a:gd name="connsiteY2" fmla="*/ 0 h 116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172" h="1161142">
                <a:moveTo>
                  <a:pt x="0" y="1161142"/>
                </a:moveTo>
                <a:lnTo>
                  <a:pt x="1494972" y="0"/>
                </a:lnTo>
                <a:lnTo>
                  <a:pt x="2206172" y="0"/>
                </a:lnTo>
              </a:path>
            </a:pathLst>
          </a:custGeom>
          <a:noFill/>
          <a:ln w="53975">
            <a:solidFill>
              <a:schemeClr val="accent3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7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14" name="原创作者QQ：598969553                   _5"/>
          <p:cNvSpPr/>
          <p:nvPr/>
        </p:nvSpPr>
        <p:spPr>
          <a:xfrm>
            <a:off x="6108740" y="3352505"/>
            <a:ext cx="1920964" cy="752587"/>
          </a:xfrm>
          <a:custGeom>
            <a:avLst/>
            <a:gdLst>
              <a:gd name="connsiteX0" fmla="*/ 0 w 2206172"/>
              <a:gd name="connsiteY0" fmla="*/ 1161142 h 1161142"/>
              <a:gd name="connsiteX1" fmla="*/ 1494972 w 2206172"/>
              <a:gd name="connsiteY1" fmla="*/ 0 h 1161142"/>
              <a:gd name="connsiteX2" fmla="*/ 2206172 w 2206172"/>
              <a:gd name="connsiteY2" fmla="*/ 0 h 116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172" h="1161142">
                <a:moveTo>
                  <a:pt x="0" y="1161142"/>
                </a:moveTo>
                <a:lnTo>
                  <a:pt x="1494972" y="0"/>
                </a:lnTo>
                <a:lnTo>
                  <a:pt x="2206172" y="0"/>
                </a:lnTo>
              </a:path>
            </a:pathLst>
          </a:custGeom>
          <a:noFill/>
          <a:ln w="53975">
            <a:solidFill>
              <a:schemeClr val="accent3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5" name="原创作者QQ：598969553                   _4"/>
          <p:cNvSpPr/>
          <p:nvPr/>
        </p:nvSpPr>
        <p:spPr>
          <a:xfrm>
            <a:off x="8228608" y="5278331"/>
            <a:ext cx="2260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accent3"/>
                </a:solidFill>
                <a:cs typeface="+mn-ea"/>
                <a:sym typeface="+mn-lt"/>
              </a:rPr>
              <a:t>流程规范</a:t>
            </a:r>
            <a:endParaRPr lang="zh-CN" altLang="en-US" sz="24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6" name="原创作者QQ：598969553                   _3"/>
          <p:cNvSpPr/>
          <p:nvPr/>
        </p:nvSpPr>
        <p:spPr>
          <a:xfrm>
            <a:off x="8092360" y="3552560"/>
            <a:ext cx="2911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应用代码或者依赖方、中间件等问题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原创作者QQ：598969553                   _5"/>
          <p:cNvSpPr/>
          <p:nvPr/>
        </p:nvSpPr>
        <p:spPr>
          <a:xfrm>
            <a:off x="6128590" y="5523356"/>
            <a:ext cx="1792159" cy="568210"/>
          </a:xfrm>
          <a:custGeom>
            <a:avLst/>
            <a:gdLst>
              <a:gd name="connsiteX0" fmla="*/ 0 w 2206172"/>
              <a:gd name="connsiteY0" fmla="*/ 1161142 h 1161142"/>
              <a:gd name="connsiteX1" fmla="*/ 1494972 w 2206172"/>
              <a:gd name="connsiteY1" fmla="*/ 0 h 1161142"/>
              <a:gd name="connsiteX2" fmla="*/ 2206172 w 2206172"/>
              <a:gd name="connsiteY2" fmla="*/ 0 h 116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172" h="1161142">
                <a:moveTo>
                  <a:pt x="0" y="1161142"/>
                </a:moveTo>
                <a:lnTo>
                  <a:pt x="1494972" y="0"/>
                </a:lnTo>
                <a:lnTo>
                  <a:pt x="2206172" y="0"/>
                </a:lnTo>
              </a:path>
            </a:pathLst>
          </a:custGeom>
          <a:noFill/>
          <a:ln w="53975">
            <a:solidFill>
              <a:schemeClr val="accent3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9" name="原创作者QQ：598969553                   _4"/>
          <p:cNvSpPr/>
          <p:nvPr/>
        </p:nvSpPr>
        <p:spPr>
          <a:xfrm>
            <a:off x="8228609" y="3152450"/>
            <a:ext cx="2260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accent3"/>
                </a:solidFill>
                <a:cs typeface="+mn-ea"/>
                <a:sym typeface="+mn-lt"/>
              </a:rPr>
              <a:t>应用层 </a:t>
            </a:r>
            <a:endParaRPr lang="zh-CN" altLang="en-US" sz="24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0" name="原创作者QQ：598969553                   _3"/>
          <p:cNvSpPr/>
          <p:nvPr/>
        </p:nvSpPr>
        <p:spPr>
          <a:xfrm>
            <a:off x="8156353" y="5660620"/>
            <a:ext cx="2911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上线流程、测试、环境隔离等问题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45174" y="2101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193675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数据来源：</a:t>
            </a:r>
            <a:r>
              <a:rPr lang="en-US" altLang="zh-CN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CaseStudy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5"/>
              </a:rPr>
              <a:t>总结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166369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14" grpId="0" animBg="1"/>
      <p:bldP spid="15" grpId="0"/>
      <p:bldP spid="16" grpId="0"/>
      <p:bldP spid="18" grpId="0" animBg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F97"/>
            </a:gs>
            <a:gs pos="100000">
              <a:srgbClr val="21968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原创作者QQ：598969553                   _4"/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rgbClr val="2ACD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原创作者QQ：598969553                   _5"/>
          <p:cNvSpPr/>
          <p:nvPr/>
        </p:nvSpPr>
        <p:spPr>
          <a:xfrm>
            <a:off x="3516798" y="2527162"/>
            <a:ext cx="5728402" cy="1048407"/>
          </a:xfrm>
          <a:prstGeom prst="rect">
            <a:avLst/>
          </a:prstGeom>
          <a:solidFill>
            <a:srgbClr val="2CBCA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cs typeface="+mn-ea"/>
                <a:sym typeface="+mn-lt"/>
              </a:rPr>
              <a:t>故障案例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36" name="原创作者QQ：598969553                   _8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原创作者QQ：598969553                   _13"/>
          <p:cNvSpPr>
            <a:spLocks noEditPoints="1"/>
          </p:cNvSpPr>
          <p:nvPr/>
        </p:nvSpPr>
        <p:spPr bwMode="auto">
          <a:xfrm rot="7533422">
            <a:off x="5120780" y="1028387"/>
            <a:ext cx="135142" cy="135142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20 w 40"/>
              <a:gd name="T9" fmla="*/ 40 h 40"/>
              <a:gd name="T10" fmla="*/ 20 w 40"/>
              <a:gd name="T11" fmla="*/ 6 h 40"/>
              <a:gd name="T12" fmla="*/ 6 w 40"/>
              <a:gd name="T13" fmla="*/ 20 h 40"/>
              <a:gd name="T14" fmla="*/ 20 w 40"/>
              <a:gd name="T15" fmla="*/ 33 h 40"/>
              <a:gd name="T16" fmla="*/ 33 w 40"/>
              <a:gd name="T17" fmla="*/ 20 h 40"/>
              <a:gd name="T18" fmla="*/ 20 w 40"/>
              <a:gd name="T19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7"/>
                  <a:pt x="12" y="33"/>
                  <a:pt x="20" y="33"/>
                </a:cubicBezTo>
                <a:cubicBezTo>
                  <a:pt x="27" y="33"/>
                  <a:pt x="33" y="27"/>
                  <a:pt x="33" y="20"/>
                </a:cubicBezTo>
                <a:cubicBezTo>
                  <a:pt x="33" y="12"/>
                  <a:pt x="27" y="6"/>
                  <a:pt x="20" y="6"/>
                </a:cubicBezTo>
                <a:close/>
              </a:path>
            </a:pathLst>
          </a:custGeom>
          <a:solidFill>
            <a:srgbClr val="D8FCDA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原创作者QQ：598969553                   _23"/>
          <p:cNvGrpSpPr/>
          <p:nvPr/>
        </p:nvGrpSpPr>
        <p:grpSpPr>
          <a:xfrm>
            <a:off x="2424578" y="2691365"/>
            <a:ext cx="720000" cy="720000"/>
            <a:chOff x="2405797" y="3668904"/>
            <a:chExt cx="421704" cy="421704"/>
          </a:xfrm>
        </p:grpSpPr>
        <p:sp>
          <p:nvSpPr>
            <p:cNvPr id="19" name="椭圆 18"/>
            <p:cNvSpPr/>
            <p:nvPr/>
          </p:nvSpPr>
          <p:spPr>
            <a:xfrm>
              <a:off x="2405797" y="3668904"/>
              <a:ext cx="421704" cy="4217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12338" y="3792793"/>
              <a:ext cx="208622" cy="173927"/>
            </a:xfrm>
            <a:custGeom>
              <a:avLst/>
              <a:gdLst/>
              <a:ahLst/>
              <a:cxnLst/>
              <a:rect l="l" t="t" r="r" b="b"/>
              <a:pathLst>
                <a:path w="225065" h="187635">
                  <a:moveTo>
                    <a:pt x="53355" y="27794"/>
                  </a:moveTo>
                  <a:cubicBezTo>
                    <a:pt x="50006" y="27794"/>
                    <a:pt x="47792" y="29078"/>
                    <a:pt x="46713" y="31645"/>
                  </a:cubicBezTo>
                  <a:cubicBezTo>
                    <a:pt x="45634" y="34212"/>
                    <a:pt x="45095" y="40147"/>
                    <a:pt x="45095" y="49448"/>
                  </a:cubicBezTo>
                  <a:lnTo>
                    <a:pt x="45095" y="137629"/>
                  </a:lnTo>
                  <a:cubicBezTo>
                    <a:pt x="45095" y="148121"/>
                    <a:pt x="45597" y="154447"/>
                    <a:pt x="46602" y="156605"/>
                  </a:cubicBezTo>
                  <a:cubicBezTo>
                    <a:pt x="47606" y="158763"/>
                    <a:pt x="49783" y="159842"/>
                    <a:pt x="53132" y="159842"/>
                  </a:cubicBezTo>
                  <a:cubicBezTo>
                    <a:pt x="56480" y="159842"/>
                    <a:pt x="58675" y="158577"/>
                    <a:pt x="59717" y="156047"/>
                  </a:cubicBezTo>
                  <a:cubicBezTo>
                    <a:pt x="60759" y="153516"/>
                    <a:pt x="61280" y="147824"/>
                    <a:pt x="61280" y="138969"/>
                  </a:cubicBezTo>
                  <a:lnTo>
                    <a:pt x="61280" y="49448"/>
                  </a:lnTo>
                  <a:cubicBezTo>
                    <a:pt x="61280" y="39849"/>
                    <a:pt x="60815" y="33840"/>
                    <a:pt x="59885" y="31422"/>
                  </a:cubicBezTo>
                  <a:cubicBezTo>
                    <a:pt x="58955" y="29003"/>
                    <a:pt x="56778" y="27794"/>
                    <a:pt x="53355" y="27794"/>
                  </a:cubicBezTo>
                  <a:close/>
                  <a:moveTo>
                    <a:pt x="170594" y="0"/>
                  </a:moveTo>
                  <a:cubicBezTo>
                    <a:pt x="188528" y="0"/>
                    <a:pt x="202090" y="4447"/>
                    <a:pt x="211280" y="13339"/>
                  </a:cubicBezTo>
                  <a:cubicBezTo>
                    <a:pt x="220470" y="22231"/>
                    <a:pt x="225065" y="33487"/>
                    <a:pt x="225065" y="47104"/>
                  </a:cubicBezTo>
                  <a:cubicBezTo>
                    <a:pt x="225065" y="57448"/>
                    <a:pt x="222479" y="68387"/>
                    <a:pt x="217307" y="79921"/>
                  </a:cubicBezTo>
                  <a:cubicBezTo>
                    <a:pt x="212134" y="91455"/>
                    <a:pt x="196897" y="115937"/>
                    <a:pt x="171595" y="153368"/>
                  </a:cubicBezTo>
                  <a:lnTo>
                    <a:pt x="221047" y="153368"/>
                  </a:lnTo>
                  <a:lnTo>
                    <a:pt x="221047" y="184175"/>
                  </a:lnTo>
                  <a:lnTo>
                    <a:pt x="121816" y="184175"/>
                  </a:lnTo>
                  <a:lnTo>
                    <a:pt x="121844" y="158391"/>
                  </a:lnTo>
                  <a:cubicBezTo>
                    <a:pt x="151237" y="110319"/>
                    <a:pt x="168706" y="80572"/>
                    <a:pt x="174250" y="69150"/>
                  </a:cubicBezTo>
                  <a:cubicBezTo>
                    <a:pt x="179794" y="57727"/>
                    <a:pt x="182566" y="48816"/>
                    <a:pt x="182566" y="42416"/>
                  </a:cubicBezTo>
                  <a:cubicBezTo>
                    <a:pt x="182566" y="37505"/>
                    <a:pt x="181727" y="33840"/>
                    <a:pt x="180051" y="31422"/>
                  </a:cubicBezTo>
                  <a:cubicBezTo>
                    <a:pt x="178374" y="29003"/>
                    <a:pt x="175822" y="27794"/>
                    <a:pt x="172394" y="27794"/>
                  </a:cubicBezTo>
                  <a:cubicBezTo>
                    <a:pt x="168966" y="27794"/>
                    <a:pt x="166414" y="29133"/>
                    <a:pt x="164738" y="31812"/>
                  </a:cubicBezTo>
                  <a:cubicBezTo>
                    <a:pt x="163061" y="34491"/>
                    <a:pt x="162223" y="39812"/>
                    <a:pt x="162223" y="47774"/>
                  </a:cubicBezTo>
                  <a:lnTo>
                    <a:pt x="162223" y="64964"/>
                  </a:lnTo>
                  <a:lnTo>
                    <a:pt x="121816" y="64964"/>
                  </a:lnTo>
                  <a:lnTo>
                    <a:pt x="121816" y="58378"/>
                  </a:lnTo>
                  <a:cubicBezTo>
                    <a:pt x="121816" y="48258"/>
                    <a:pt x="122337" y="40277"/>
                    <a:pt x="123378" y="34435"/>
                  </a:cubicBezTo>
                  <a:cubicBezTo>
                    <a:pt x="124420" y="28594"/>
                    <a:pt x="126988" y="22845"/>
                    <a:pt x="131080" y="17190"/>
                  </a:cubicBezTo>
                  <a:cubicBezTo>
                    <a:pt x="135173" y="11534"/>
                    <a:pt x="140494" y="7256"/>
                    <a:pt x="147042" y="4353"/>
                  </a:cubicBezTo>
                  <a:cubicBezTo>
                    <a:pt x="153591" y="1451"/>
                    <a:pt x="161441" y="0"/>
                    <a:pt x="170594" y="0"/>
                  </a:cubicBezTo>
                  <a:close/>
                  <a:moveTo>
                    <a:pt x="52350" y="0"/>
                  </a:moveTo>
                  <a:cubicBezTo>
                    <a:pt x="62247" y="0"/>
                    <a:pt x="71103" y="1730"/>
                    <a:pt x="78916" y="5191"/>
                  </a:cubicBezTo>
                  <a:cubicBezTo>
                    <a:pt x="86730" y="8651"/>
                    <a:pt x="92571" y="12874"/>
                    <a:pt x="96441" y="17860"/>
                  </a:cubicBezTo>
                  <a:cubicBezTo>
                    <a:pt x="100310" y="22845"/>
                    <a:pt x="102933" y="28464"/>
                    <a:pt x="104310" y="34714"/>
                  </a:cubicBezTo>
                  <a:cubicBezTo>
                    <a:pt x="105687" y="40965"/>
                    <a:pt x="106375" y="50937"/>
                    <a:pt x="106375" y="64629"/>
                  </a:cubicBezTo>
                  <a:lnTo>
                    <a:pt x="106375" y="124904"/>
                  </a:lnTo>
                  <a:cubicBezTo>
                    <a:pt x="106375" y="138596"/>
                    <a:pt x="105631" y="148568"/>
                    <a:pt x="104142" y="154819"/>
                  </a:cubicBezTo>
                  <a:cubicBezTo>
                    <a:pt x="102654" y="161069"/>
                    <a:pt x="99566" y="166911"/>
                    <a:pt x="94878" y="172343"/>
                  </a:cubicBezTo>
                  <a:cubicBezTo>
                    <a:pt x="90190" y="177775"/>
                    <a:pt x="84534" y="181682"/>
                    <a:pt x="77911" y="184063"/>
                  </a:cubicBezTo>
                  <a:cubicBezTo>
                    <a:pt x="71289" y="186445"/>
                    <a:pt x="63884" y="187635"/>
                    <a:pt x="55699" y="187635"/>
                  </a:cubicBezTo>
                  <a:cubicBezTo>
                    <a:pt x="44909" y="187635"/>
                    <a:pt x="35942" y="186389"/>
                    <a:pt x="28798" y="183896"/>
                  </a:cubicBezTo>
                  <a:cubicBezTo>
                    <a:pt x="21654" y="181403"/>
                    <a:pt x="15962" y="177515"/>
                    <a:pt x="11720" y="172232"/>
                  </a:cubicBezTo>
                  <a:cubicBezTo>
                    <a:pt x="7479" y="166948"/>
                    <a:pt x="4465" y="161386"/>
                    <a:pt x="2679" y="155544"/>
                  </a:cubicBezTo>
                  <a:cubicBezTo>
                    <a:pt x="893" y="149703"/>
                    <a:pt x="0" y="140420"/>
                    <a:pt x="0" y="127695"/>
                  </a:cubicBezTo>
                  <a:lnTo>
                    <a:pt x="0" y="64629"/>
                  </a:lnTo>
                  <a:cubicBezTo>
                    <a:pt x="0" y="48035"/>
                    <a:pt x="1432" y="35607"/>
                    <a:pt x="4297" y="27347"/>
                  </a:cubicBezTo>
                  <a:cubicBezTo>
                    <a:pt x="7162" y="19087"/>
                    <a:pt x="12855" y="12465"/>
                    <a:pt x="21375" y="7479"/>
                  </a:cubicBezTo>
                  <a:cubicBezTo>
                    <a:pt x="29896" y="2493"/>
                    <a:pt x="40221" y="0"/>
                    <a:pt x="523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33943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5060" y="6545607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详情戳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我： </a:t>
            </a: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4"/>
              </a:rPr>
              <a:t>运维十问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系统层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SLB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相关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0499" y="1276527"/>
            <a:ext cx="526732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333333"/>
                </a:solidFill>
                <a:latin typeface="+mn-ea"/>
              </a:rPr>
              <a:t>Question:</a:t>
            </a:r>
            <a:br>
              <a:rPr lang="en-US" altLang="zh-CN" sz="1600" b="1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、线上访问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502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，应该怎么办？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/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、排查思路？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、可能原因？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zh-CN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免费试用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502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美店宝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6"/>
              </a:rPr>
              <a:t>502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7"/>
              </a:rPr>
              <a:t>CASE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8"/>
              </a:rPr>
              <a:t>CASE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9"/>
              </a:rPr>
              <a:t>CASE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9194" y="543463"/>
            <a:ext cx="6706294" cy="6002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704709"/>
            <a:ext cx="5107616" cy="385859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297295" y="6563303"/>
            <a:ext cx="1875530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 </a:t>
            </a:r>
            <a:r>
              <a:rPr lang="en-US" altLang="zh-CN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12"/>
              </a:rPr>
              <a:t>SLB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6352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616" y="16219664"/>
            <a:ext cx="1976768" cy="511028"/>
          </a:xfrm>
          <a:prstGeom prst="rect">
            <a:avLst/>
          </a:prstGeom>
        </p:spPr>
      </p:pic>
      <p:sp>
        <p:nvSpPr>
          <p:cNvPr id="23" name="原创作者QQ：598969553                   _1"/>
          <p:cNvSpPr>
            <a:spLocks noGrp="1"/>
          </p:cNvSpPr>
          <p:nvPr>
            <p:ph type="title"/>
          </p:nvPr>
        </p:nvSpPr>
        <p:spPr>
          <a:xfrm>
            <a:off x="556846" y="187765"/>
            <a:ext cx="6800557" cy="711396"/>
          </a:xfrm>
        </p:spPr>
        <p:txBody>
          <a:bodyPr>
            <a:normAutofit/>
          </a:bodyPr>
          <a:lstStyle/>
          <a:p>
            <a:r>
              <a:rPr lang="zh-CN" altLang="en-US" dirty="0"/>
              <a:t>系统层</a:t>
            </a:r>
          </a:p>
        </p:txBody>
      </p:sp>
      <p:sp>
        <p:nvSpPr>
          <p:cNvPr id="15" name="矩形 14"/>
          <p:cNvSpPr/>
          <p:nvPr/>
        </p:nvSpPr>
        <p:spPr>
          <a:xfrm>
            <a:off x="4332052" y="270528"/>
            <a:ext cx="2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 </a:t>
            </a:r>
            <a:r>
              <a:rPr lang="en-US" altLang="zh-CN" sz="2800" dirty="0">
                <a:solidFill>
                  <a:srgbClr val="808080"/>
                </a:solidFill>
                <a:latin typeface="+mn-ea"/>
              </a:rPr>
              <a:t>––  </a:t>
            </a:r>
            <a:r>
              <a:rPr lang="zh-CN" altLang="en-US" sz="2800" dirty="0">
                <a:solidFill>
                  <a:srgbClr val="808080"/>
                </a:solidFill>
                <a:latin typeface="+mn-ea"/>
              </a:rPr>
              <a:t>网络相关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93" y="1106548"/>
            <a:ext cx="52673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333333"/>
                </a:solidFill>
                <a:latin typeface="+mn-ea"/>
              </a:rPr>
              <a:t>Question:</a:t>
            </a:r>
            <a:br>
              <a:rPr lang="en-US" altLang="zh-CN" sz="1600" b="1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服务不稳定，应用也正常，就是比较慢？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4"/>
              </a:rPr>
              <a:t/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4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、排查思路？可能原因？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、内部域名外部域名区别？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、公司现有网络拓扑？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zh-CN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Node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调用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Web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hlinkClick r:id="rId5"/>
              </a:rPr>
              <a:t>服务器不稳定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21273" y="6563303"/>
            <a:ext cx="1395359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 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  <a:hlinkClick r:id="rId6"/>
              </a:rPr>
              <a:t>MGW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24" y="793748"/>
            <a:ext cx="8132064" cy="5189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30" y="871053"/>
            <a:ext cx="8351520" cy="5254752"/>
          </a:xfrm>
          <a:prstGeom prst="rect">
            <a:avLst/>
          </a:prstGeom>
        </p:spPr>
      </p:pic>
      <p:grpSp>
        <p:nvGrpSpPr>
          <p:cNvPr id="101" name="组 100"/>
          <p:cNvGrpSpPr/>
          <p:nvPr/>
        </p:nvGrpSpPr>
        <p:grpSpPr>
          <a:xfrm>
            <a:off x="2996848" y="996195"/>
            <a:ext cx="9019784" cy="5158926"/>
            <a:chOff x="2574492" y="1276527"/>
            <a:chExt cx="9019784" cy="5158926"/>
          </a:xfrm>
        </p:grpSpPr>
        <p:sp>
          <p:nvSpPr>
            <p:cNvPr id="102" name="矩形 101"/>
            <p:cNvSpPr/>
            <p:nvPr/>
          </p:nvSpPr>
          <p:spPr>
            <a:xfrm>
              <a:off x="5364458" y="1276527"/>
              <a:ext cx="58400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/>
                <a:t>(3) </a:t>
              </a:r>
              <a:r>
                <a:rPr lang="zh-CN" altLang="en-US"/>
                <a:t>腾讯云出口，源服务器在腾讯云，目标服务器在桂桥</a:t>
              </a:r>
            </a:p>
          </p:txBody>
        </p:sp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4492" y="2310062"/>
              <a:ext cx="5002031" cy="410682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4" name="矩形 103"/>
            <p:cNvSpPr/>
            <p:nvPr/>
          </p:nvSpPr>
          <p:spPr>
            <a:xfrm>
              <a:off x="7576523" y="1664916"/>
              <a:ext cx="4017753" cy="47705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altLang="zh-CN" sz="1600" b="0" i="0">
                <a:effectLst/>
                <a:latin typeface="+mn-ea"/>
              </a:endParaRPr>
            </a:p>
            <a:p>
              <a:endParaRPr lang="en-US" altLang="zh-CN" sz="1600">
                <a:latin typeface="+mn-ea"/>
              </a:endParaRPr>
            </a:p>
            <a:p>
              <a:endParaRPr lang="en-US" altLang="zh-CN" sz="1600" b="0" i="0">
                <a:effectLst/>
                <a:latin typeface="+mn-ea"/>
              </a:endParaRPr>
            </a:p>
            <a:p>
              <a:r>
                <a:rPr lang="zh-CN" altLang="en-US" sz="1600" b="0" i="0">
                  <a:effectLst/>
                  <a:latin typeface="+mn-ea"/>
                </a:rPr>
                <a:t>请求流程如下：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向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LocalDNS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发起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解析请求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LocalDNS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返回解析结果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(115.*.*.*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，腾讯云出口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)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向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转发网络包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发现目标地址是自己，则不向城域网转发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将网络包转发给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LVS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LVS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转发网络包，经过专线转发给桂桥机房的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集群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将请求代理给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WebB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WebB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返回请求结果给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转发网络包给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LVS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LVS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转发网络包给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转发网络包给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/>
              </a:r>
              <a:b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</a:br>
              <a:endParaRPr lang="en-US" altLang="zh-CN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4160200" y="1768969"/>
              <a:ext cx="47371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en-US" altLang="zh-CN"/>
            </a:p>
            <a:p>
              <a:r>
                <a:rPr lang="zh-CN" altLang="en-US"/>
                <a:t>                                                                       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603191" y="1016896"/>
            <a:ext cx="9451359" cy="5342316"/>
            <a:chOff x="2659231" y="1203291"/>
            <a:chExt cx="9451359" cy="5342316"/>
          </a:xfrm>
          <a:solidFill>
            <a:schemeClr val="bg1"/>
          </a:solidFill>
        </p:grpSpPr>
        <p:sp>
          <p:nvSpPr>
            <p:cNvPr id="119" name="矩形 118"/>
            <p:cNvSpPr/>
            <p:nvPr/>
          </p:nvSpPr>
          <p:spPr>
            <a:xfrm>
              <a:off x="5880772" y="1203291"/>
              <a:ext cx="56092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/>
                <a:t>(4) </a:t>
              </a:r>
              <a:r>
                <a:rPr lang="zh-CN" altLang="en-US"/>
                <a:t>桂桥出口，源服务器在腾讯云，目标服务器在桂桥</a:t>
              </a:r>
            </a:p>
          </p:txBody>
        </p:sp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59231" y="1949989"/>
              <a:ext cx="5899610" cy="4595618"/>
            </a:xfrm>
            <a:prstGeom prst="rect">
              <a:avLst/>
            </a:prstGeom>
            <a:grpFill/>
          </p:spPr>
        </p:pic>
        <p:sp>
          <p:nvSpPr>
            <p:cNvPr id="121" name="矩形 120"/>
            <p:cNvSpPr/>
            <p:nvPr/>
          </p:nvSpPr>
          <p:spPr>
            <a:xfrm>
              <a:off x="8558841" y="1775070"/>
              <a:ext cx="3551749" cy="47705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600" b="0" i="0">
                <a:effectLst/>
                <a:latin typeface="+mn-ea"/>
              </a:endParaRPr>
            </a:p>
            <a:p>
              <a:endParaRPr lang="en-US" altLang="zh-CN" sz="1600">
                <a:latin typeface="+mn-ea"/>
              </a:endParaRPr>
            </a:p>
            <a:p>
              <a:endParaRPr lang="en-US" altLang="zh-CN" sz="1600" b="0" i="0">
                <a:effectLst/>
                <a:latin typeface="+mn-ea"/>
              </a:endParaRPr>
            </a:p>
            <a:p>
              <a:r>
                <a:rPr lang="zh-CN" altLang="en-US" sz="1600" b="0" i="0">
                  <a:effectLst/>
                  <a:latin typeface="+mn-ea"/>
                </a:rPr>
                <a:t>请求流程如下：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向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LocalDNS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请求进行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解析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LocalDNS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返回解析结果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(180.153.*.*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，桂桥出口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)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通过网络路由转发给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向城域网进行网络转发</a:t>
              </a:r>
            </a:p>
            <a:p>
              <a:pPr>
                <a:buFont typeface="+mj-lt"/>
                <a:buAutoNum type="arabicPeriod"/>
              </a:pP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城域网将网络包转发给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MGW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MGW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进行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NAT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，将网络包转发给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将请求代理给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WebB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WebB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返回结果给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SLB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将网络包返回给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MGW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MGW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将网络包转发给城域网</a:t>
              </a:r>
            </a:p>
            <a:p>
              <a:pPr>
                <a:buFont typeface="+mj-lt"/>
                <a:buAutoNum type="arabicPeriod"/>
              </a:pP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城域网将网络包转发给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</a:p>
            <a:p>
              <a:pPr>
                <a:buFont typeface="+mj-lt"/>
                <a:buAutoNum type="arabicPeriod"/>
              </a:pP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TGW</a:t>
              </a:r>
              <a:r>
                <a:rPr lang="zh-CN" altLang="en-US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将网络包转发给</a:t>
              </a:r>
              <a:r>
                <a:rPr lang="en-US" altLang="zh-CN" sz="16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rPr>
                <a:t>NodeA</a:t>
              </a:r>
            </a:p>
          </p:txBody>
        </p:sp>
      </p:grpSp>
      <p:sp>
        <p:nvSpPr>
          <p:cNvPr id="126" name="文本框 125"/>
          <p:cNvSpPr txBox="1"/>
          <p:nvPr/>
        </p:nvSpPr>
        <p:spPr>
          <a:xfrm>
            <a:off x="0" y="3204060"/>
            <a:ext cx="2627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、申请内网域名，避免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外网域名</a:t>
            </a:r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、网络出口尽量使用</a:t>
            </a:r>
            <a: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腾讯云出口</a:t>
            </a:r>
          </a:p>
        </p:txBody>
      </p:sp>
    </p:spTree>
    <p:extLst>
      <p:ext uri="{BB962C8B-B14F-4D97-AF65-F5344CB8AC3E}">
        <p14:creationId xmlns:p14="http://schemas.microsoft.com/office/powerpoint/2010/main" val="120636926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CKuDkkVKthzdwQAAAQRAAAdAAAAdW5pdmVyc2FsL2NvbW1vbl9tZXNzYWdlcy5sbmetWN1u2zYUvi/QdyAEFNiALW0HtCiGxIEsMbYQmXIlOk72A4GRGJsoJWb6cZtd7WrXw55h2O53uccpMOw1dkjJSdwfSEoCxIBJ5fvO0TnfOYf0/uG7TKINL0qh8gPr+d4zC/E8UanIVwfWgh59/cpCZcXylEmV8wMrVxY6HD1+tC9ZvqrZisP3x48Q2s94WcKyHOnVzRqJ9MCaj2MnmM1tchb7wSSIx97EGjkqu2T5FfLVSv1QfPHNy1fvnr94+eX+0xbZhyia2b6/S4UM04tnPYgIDQM/BjbsxwSfUmv0/tffh8GCBfU9gq1R+2UYeh7iE230t07YIgwxoXHkey6OvSgmATWR8DHFrjU6UzVasw1HlUIbwd+ias0hj5UoOCqlSM2DRMFGXvMuY24wsz0ShziioedQLyDWKFJFcfWVoWV1tVYFmCtRKkp2LnlqbIJizPPLgpdgmlWgKAR/1VrAf6qMiXyv03RoLz0yiWkQ+FGMibvdsUY4T5FbMG1mIEtoRzgEgoKVvLgDNjYaM3BkSzmMYepNpj58qHZhKlZrCZ9qqB9zDDmY87wLBRrBIYgripZB6OqggSnE0CUry7eqSHf0cTtRXcQecQKQoENvkVPNsSWGHAvoG0XBk6qLbIajyJ7geBycgpCtEQmGIIJjqLbjIYgzHEGJ4KgLQ+wTb2JrwesS2+p/W18J03KWV4glCeB0+DZC1SXs6JBCFZhKK/eGmYnw6wWkzbP9z5RxwwrRNauV2HDwo0h50WkI2ouDXa2i1wvvu/jI9nzsxiArN1jG1DQ8bTFjVyhXFWLphuUJR+c8YTVo/QqepSI1z3Sejf2favEzYlXbVZ60DYm4+PTJUH92etgn3KpL8KmqeHZZdZnWAWvdv4sXWtOfdaHPq9/NfuRgYode8DCZKUVWy6br3js/154NzVGnE/eMVP9sPbQnUdNbxx40rLFQ/REYpqmeHzAAZX+UR47A0Lxp0dDDvfxigE0StAREobtynECodlw4gRAOwC/xOPIoHI2W/LwUVeexw1Rjk6BPpzaBU57kFb8pxnN+oeCEIznbNKcPmEIm050JvXW42RkV1KM+uEyAcNWIByilyMD/tAfnYoa3EWga/M6bLFUtU1O8UrwxTR5iW2f842PTRaEysytZuRVvM2QO7+NF83JhY3Q+YPxf11/v/Nwqv7tnKcJ26ExjxyYO1sd8XauyJwhKQIfCp1Hs22MNh1rIWJWsYZheqDpPexI1R3UXH9lA1r5zxFmRrN//8mdPjg88aXZRu/vtIBIobN0F8TXZ90RVvPyxi4Ta412cWfRBtVebLe7fP/7675+/O4EeiPBBrhCsmSyZymBrr9suaLzNmU2p7UxnUAaRUb2qCzi5DWGY2eExtDJzCLdGM1a8gT5IlZKDWEyktf6qYdZvLpd1JUXOh2DvN0n0C1NvHtuuay7aUHtSJG+akZnChSJpb9wSbtx9yZypTaDNfsDHU1ENJDSTaduEoM6b9U2Vbz4eVNer0vxesf/01s8X/wNQSwMEFAACAAgAIq4OSXGEZPRyBAAAyRAAAC4AAAB1bml2ZXJzYWwvY3VzdG9tX3ByZXNldHMvMC9jb21tb25fbWVzc2FnZXMubG5nrVjbbuM2EH3PVxACFmiBNrtbYBeLIlEgS4wtrEx5JTpOeoHASIxNhBJTXbybPvWpz0W/oWjf+9jPWaDob3RI2Um8F0hKAsRASPmcGc2cmSF9cPQul2jNy0qo4tB6vv/MQrxIVSaK5aE1p8dfv7JQVbMiY1IV/NAqlIWO7L0DyYplw5bc3ttD6CDnVQWLyobF7RKJ7NCajRI3nM4ccpYE4ThMRv7Ysl2VX7HiGgVqqX4ov/jm5at3z1+8/PLg6QbZgyeeOkGwy4QM0Ytn3TyERmGQABkOEoJPqWW///X3QahwTgOfYMve/DMIPIvwiTb5WxdqHkWY0CQOfA8nfpyQkJooBJhiz7LPVINWbM1RrdBa8LeoXnFIXy1KjiopMvMgVbBRNLzDlhdOHZ8kEY5p5LvUD4llx6osr78yrKypV6oEaxXKRMXOJc+MSdCJeX5V8gossxp0hOCvXgn4psqZKPa7LEfOwifjhIZhECeYeNsdy8ZFhrySaSvDSCInxhHgS1bxcjg0MdoyaORIOYhg4o8nAXyodmAilisJn3qgFzMM4Z/xogME4sARiCqOF2Hk6XiBIcTQFauqt6rMdoRxN0UdvD5xQ5CeS+9wU02x5YXkCmgTZcnTuoNriuPYGeNkFJ6Cfi2bhAMA4WuosNcDAGc4hrrAcQeEOCf+2NEq12W1Ff22plKmNSyvEUtTwOnIrYVqKtjR0QTpm+qq9gdZifGbOSTMd4LPVG5LCoE1q6VYc3CjzHjZZQf6iYs9rZ43c/+75NjxA+wlICcvXCTU9DdtMGfXqFA1YtmaFSlH5zxlDSj8Gp5lIjPPdIaN+Z8a8TNi9aaPPNm0IOLh0ycD3dlpWp/wqqnApbrm+VXdZVmHa+P9PZzQWv6sB31e/F7mYxcTJ/LDx0lLJfJGtl32ocm5cWxogjp9eFic+qfqkR2J23Y68qFLjYTqDcAwOfW4gGEne4N8cgxmZm1PhqbtFxf9LZJwgycK3ZPiBKK048AJRK8/fIFHsU/h/LPg55Wou04XpgbbzHw6pymc4ySv+W0JnvMLBecYydm6PWTAzDEp7srknSPMzmigPg3AYQJ8y1Y0wChFDt5n3ZTzKd6+ftvRd95joRqZmYqV4tJ0dYhrk/OPz0YXpcrNrmTVVrPtUDl6gBPtq0WtzVn/QX9TdL1zc6fm7p2hGDuRO0lch7hYn+F1fcp+GFC+jkNA4yRwRhoNJZCzOl3B5LxQTZH142kP4h4+doBr88IxZ2W6ev/Ln/0oPvCj3UWb3W+HcEAx666Hb7i+J6rm1Y8dHNQZ7cLMogdoc2fZwv7946///vm7C+eD9h7ldsDaKZKrHLb2O82CsjfZcih13MkUxB8braumhOPZAIKpE72G3mWO2JY9ZeUl9D2qlBxCYoKsZVcPsn17YWxqKQo+APqgoaFflvqzxPE8c3GGcpMivWwnYwZ3hXRzg5Zwg+7J5U4cAk31AzqeiXoYn5lB26YDld2ub+t6/dFIullU9t7ewdPbXyH+B1BLAwQUAAIACAAirg5JdGfpSP4DAAApEQAAJwAAAHVuaXZlcnNhbC9mbGFzaF9wdWJsaXNoaW5nX3NldHRpbmdzLnhtbNVYX28aRxB/51OsrspjOJzYtYMOLMsGGQWDw13URFVlLXcDt/Xe7uV2D0Ke+tTnqJ+hat/72I8TqerX6OwtYAg4OZJSuUIW3OzMb/7P3No7fZtwMoFMMSkazkG15hAQoYyYGDecl0H78YlDlKYiolwKaDhCOuS0WfHSfMiZin3QGlkVQRih6qluOLHWad11p9Nplak0M6eS5xrxVTWUiZtmoEBoyNyU0xl+6VkKypkjlADAv0SKuVizUiHEs0hXMso5EBah5YIZpyhvc6pix7VsQxrejjOZi+hccpmRbDxsON+cnJnPgsdCXbAEhImJaiLRkHWdRhEzVlDus3dAYmDjGM09PnTIlEU6bjhPa08MDLK7mzAFuPWdGphziUEQeo6fgKYR1dQ+WoUa3mq1IFhSNBM0YWGAJ8QEoOFcBDd+t3PRuun1g5Z/cxlcda0NOwgFrVfBDkJBJ+i2duEvC3/5+ro16HZ6z2+Cfr8bdK7vpDCiawHx3PWIeRhZmWchLAPm6ThPhoIyjkX6URgVaCxzTrMxBLLNMIsjyhU45McUxi9yypmeYTfUsBtuAdIzlUKoByZtDUdnOTh3cBYQDcNcLmvi6NmyJo5P1lx3rfY7t7Za6VGtaRhj8SCtMM1zV0kLtpEUa66ZZzKUPFo6BMkQoh5NYKUn/Fsm2sh54JARJoGjq2cZo9whTKPr4VJY5UOlmS56r73KSRALhwSQK38jFGFMM7UW8WXUTeGHze97UoP6wYbCku5j/U7mPCIzmRPOboFoSTDNeYK/YiCrzURGmUwKKva7JoozNG7CYArRaRlFr1FFkqMkDpeUg7Ya3uTsHRnCSGaIC3SCowjpTFn86k7AKVXqDpQubHxkW6TTu2i9emQcpNGEinBHcKwNSFK9F3w6I0LqhRyGI6S5giIpEYuKszK+Vb88DYolObdp/reTsQK9x5TsR8suifmsBaXVxnRSNKJprgIaW5BhSiwmHoQ4WZjIoSxgSAWRgs8IDXF6K9PWEyZzhRTbwBZafbmFVp4wUTyNcQqixiyCrBRk7eDJ08Ojb49PntWr7oeffnv8SaH5Xrvm1Kizi+383sVZTuqj9fkZoU8s0Q3ZtswSU6jRhtLtLwbzBbY54j3XrJ7tm6hYmA9xEfmts8H5JRm0/JfdwK+XKYaexL7TYYzlNDLvkWVk/vr197///KMUugl6GcYPP78vx/ZLqaYpp7TXL8PVf16Ga2DX+PXKCi9lAo79sR1jOPg5SxjW7v+iie/rp6/v//+kh7/qbdIOgD31MNAsjDGje6uCBz8j9xnehxQx+7S8/61d+Dx369XanCRMsATjaF4Clvfx5tFhDa+QW48qFURb//dGs/IPUEsDBBQAAgAIACKuDklYBULvtgIAAFIKAAAhAAAAdW5pdmVyc2FsL2ZsYXNoX3NraW5fc2V0dGluZ3MueG1slVZtT9swEP6+X1F13wl7LZNMJSidhMQGGojvTnJNrDp2ZDtl/ffzK7HbpM16Qqrvnsd3vreC5Jaw5YfZDBWccvEMShFWSaMJuhkpr+d5pxRnFwVnCpi6YFw0mM6XH3/aD8os8hyL70BM5WxwAb2bhf1MoXgf3xZGxggFb1rM9g+84hc5LraV4B0rz4ZW71sQlLCtRl7+WKzWow4okepeQZPEtL4yMo3SCpASTEjf10bOsijOgQZPl/YzkdO7Ov36A9qOSKIs7eaTkTFaiytIk3x1Y2Qcz/TtaVUWRk4TFPxVGvrls5FRKMV7EOnld1+NjDJ427X/0yOt4JVJaMo5XcR3DuW41ONnoro0cpZgHmQcna2CT499610E8l/juUdmXAWnTyavBwvBFD2nsFSiA5SFk7PJmr89dkrPByw3mEoNiFU96EkH/YQ7Ga5JdT3uD7wRVkYgr+gRr5x2DaxcvBEw1ff41erWroo4vnddFKCAnVdGEfbKHvlbp/UIGSl75DMlJTwyuj+CH1ocJ5T4Fvtins6+tgLD+hjyFU7Bajw9mMGVkWuvCJiGl7CUJpwX0oCpGsqszoWUHcWEGN6RCivC2S+Dy/f2MRJlBwbfacN9hRRRFIbazcaol3RcL3tOu9Fb03Z0Pwr949x5pvQOv55jpXBRN/pHSc5nnqeHRCdmng0zzJbUcBD3bMMjjvU9Rmqw2IJ44ZxOdcO4Ajn1eu5GawyOsigHKBvOMvKXDKWfdU0OYq2rRiC0TapzuJpUNdV/6pXAG5QpYcTomKrW1zFM3rsyUvgWACyKOvSsOzhL01FFKOwgTH6ksA8eexmSukfH2u1GPcBGxQ3nNZM60i+KvlNiXGoYILzquIYZznJ+ByucS/uyZO7DCu4HP1nKYZeZ1ou9O4VvpeRmbT9OoVaa/yX/AVBLAwQUAAIACAAirg5JwtmqJ9EDAAA6EAAAJgAAAHVuaXZlcnNhbC9odG1sX3B1Ymxpc2hpbmdfc2V0dGluZ3MueG1s1VfNbhs3EL7rKYgtcozWzk/tCCsZhi3DQhTJlTZogqIwqOVIy5pLbkmuFOXUU89BnqFo7z32cQIUfY0Ol5JsRbazSu20hSBIHM588z+zGx28yQSZgjZcyWawW98JCMhEMS4nzeBlfPJwPyDGUsmoUBKagVQBOWjVorwYCW7SIViLrIYgjDSN3DaD1Nq8EYaz2azOTa7drRKFRXxTT1QW5hoMSAs6zAWd44+d52CCBUIFAPxmSi7EWrUaIZFHeqFYIYBwhpZL7pyi4tRmIgg914gmFxOtCsmOlFCa6MmoGXy1f+g+Sx6PdMwzkC4kpoVER7YNyhh3RlAx5G+BpMAnKVq79yQgM85s2gwe7zxyMMgebsKU4N516mCOFMZA2gV+BpYyaqk/eoUW3lizJHgSm0ua8STGG+L8bwbH8fmw2zlun/f6cXt4fhq/6HobthCK26/iLYTiTtxtb8NfFf709Vl70O30np/H/X437pxdSmFE1wIShesRizCyqtAJrAIW2bTIRpJygTX6URgNWKxyQfUEYnXCMYtjKgwE5IccJt8UVHA7x2bYwWa4AMgPTQ6JHbi0NQOrCwgu4TwgGoa5XNXE02ermtjbX3M99Nov3brWyohaS5MUiwdppWlReJW0ZBsrueaaO5OREmzl0BijLNCXQ82pCAi36FuyurUuAvaEC4y/k92tj6XdcC5JqTZrMVzF0ZVy0vqupyyY771znnQT67eqEIzMVUEEvwBiFcHEFRn+S4FcbQ8y1iorqYIaS4zgDMiUwwzYQRVFr1FFVqAkTotcgPUafiz4WzKCsdKIC3SKswXp3Hj8+lbAOTXmEpQubXzgi77TO26/euAcpGxKZbIlOGYbstzeCz6dE6nsUg7DkdDCQJkUxll5V8W3+uenwfCsED7Nd52MK9D3mJL70bJNYj5pQWW1KZ2Wjeiaq4TGFuSYEo+JFwlOBi4LqAqYUEmUFHNCE5zHxrX1lKvCIMU3sIc2n2+hlydclqcJrnrUqBnoSpA7u48eP3n69d7+s0Y9/PDTrw9vFVpsqjNBnTq/qo5uXIXVpD5aiJ8QumUtbsieKJ25QmUbSq9f9YuVtDnio9AthOt3S7kCv8xqGbYPB0enZNAevuzGw0aV9PYUdpJNUiyQsXvWqyLz5y+//fXH75XQXRirMH74+V01tveV2qCa0l6/Clf/eRWugV/MZ1eWciUTcJBP/GDCUS54xrEa/xdteVOH/POO/iJdefsTn+/Zu+pKoDpJMUf3ltd/f47dacD+SzHwp9V71NqLUxRe+4paQ/r6+36r9jdQSwMEFAACAAgAIq4OSUKcHl2ZAQAAHAYAAB8AAAB1bml2ZXJzYWwvaHRtbF9za2luX3NldHRpbmdzLmpzjZRNb8IwDIbv/AqUXSfEPrvthgaTJnGYNG7TDmkxpSJNoiR0MMR/Xx2+mtYdxJfm7dPXsStn0+mWiyWs+9Ld+Ge//wj3XgPUnFnCdaiLFj1HnVmRTWGS5SAyCayGFIdPj/L2RFDGTHrTeP2JtrbixxS+mXFhq7gmLAyhWUIrCO2H0FZU4t+gsn1Vu4oqbY6XzinZS5R0IF1PKpNzz7CrN7+qBdZgVYA5g854AoFp5FcbeXJ8iDCqXKJyzeV6rFLVi3mySI1aymlb/vlagyl/+GIH9J+j11FgJzLr3h3k9cSjJ4x2UhuwFvZ5H0cYJCx4DKLi2/frHzQwbhZUo4vMZu5AD24wqrTmKTS69DTACDFZejW6GWE0OQcrtyPubjECQvA1mIbV8B4jAJVe6gt+oDYqxY400GbPj6hQfJrJdJ+6j0FyeFi0beveqVB//CELRkjVRmhOTGTednFcMPWOHFxbyzqmZl5QoqRERSTWFFiQp3H1awT3X13GnePJPC9vh/JmLNvAzQLMRClRHv/73EGLo7jL1dn+AVBLAwQUAAIACAAirg5JO6F42+4AAABXAgAAGgAAAHVuaXZlcnNhbC9pMThuX3ByZXNldHMueG1snVKxbsMgEN35CnR7TbJFFjhbpW4d2tlyMXGo4LA4XPfzi4UTpUOF1AGJx733jnsgz9/e8S8TyQZUcGwOwA3qMFqcFLy/PT+dgFMacBxcQKMAA/Bzx6Q9nvA1GjKJeLZAUnBNaW6FWNe1sTTH7EDBLSkbU6ODF3n5gGJTirlIoWhb+y/1fgYdY5zLj8W69IJd3mdUKJyiVrBpeo2NxUsA8RdhNBWCqTkYqhAusUL4nCuEuDwQpLjPvCG9UAr+txIHnx9NXy1mCKWWq7Yt0RXnIuxvqR72XHtviIYpT+Vwul9pD7/0v7VkUjx8iI79AFBLAwQUAAIACAAirg5JlBOzImkAAABuAAAAHAAAAHVuaXZlcnNhbC9sb2NhbF9zZXR0aW5ncy54bWwNzDEOgzAMQNGdU1jeKe3WgcDGVpbSA1jERZEcG5GA4PZk+8PTb/szChy8pWDq8PV4IrDO5oMuDn/TUL8RUib1JKbsUA2h76pWbCb5cs4FJliFLt4mjiUyjxSLHHYRqOFTXv/AHpuuugFQSwMEFAACAAgA95JT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Iq4OST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irg5JXtaLAYUaAADpOAAAFwAAAHVuaXZlcnNhbC91bml2ZXJzYWwucG5n7Xt7WJLn/z+tVWtZ5szANChr1SdLpFppInSyw1q5Dh6aBgWatVIiZ2KctrUSAaXWQZsla7W10iJ0E02EDsBTWbJqTQ2VgpKpID6xOMjp+2Br5bff9bu+v+v7uX7X5w//4Hq438/7ud+H+3143c+h4NO1K0a/P+F9GAw2etXKZethsHfDYbB3OO8NhyibjuyGBrAh2etXLIFdagzthAbvZixesxgGEwtGubYOg8Yjd6/clA2Djbnh+w0BKD+nwWBRrFXLFm+kEUxtZt4z2yYv6FrjGeIZ8nXurO0B5pU9BYqUCa6v5I/ujz+6PYB7j3TgEPezXwJmKT9/l32WdHoC98NH8xY8evTZkdGPps0X75Fpd1aan9YLUw3Mu6lVVdnWbGQ87XLpieyOk21Gaal6p/oTVPQn9Z6+7nwR07QzX8R4Fg6X2ZXodyDtWnPJdM7EMCunVgJw2V4bO97sB5F3PyAVIzbzg3J7WldR3oMIvd8rcFRMohRUhXSOhsYw5C/N/0IWiEbfah/Zf1q5Frw5Ci09JAuEho8X807pDhsn+hglyuQh0OHkOLLPG7vX84Ogw9VVmETfyelvntw9m+h5XuwPyYxmGGK00SvXnxxGnaZoOXQquHhrBcT2yPOM6HnWqwqhtNYvO3w2l1s1uZFjNP6MgBbhy2pvn8h7hb4pbJU54jV1/qoLtxuLuGLI1u1Hzl4YJP9HkasTKDJHx5OHScTY1tpsQy/KC6KuNioMexlFgKHvDTavQ+jNo5l+bRpDgUKwTbLy0QawdqJQD9bKZsbEzFRB6fl9ZoLrbvlZdxLzUkbGiv64+uXinMSVhsM+qVH/KucH3c9L84XR2tszyQe+QAb7pj5SeTt58qkVvgken634b+ydtjYzy9brsqhRHqPaY8wUOu5kjEFLe6+3pfz+9+VdrMIgorevSbu3VKkHDpz6pdjjlHudvaCA7ep9eiT+J49d4LX3zG56xb+QHMd/x5dpbOq1cfAN1Hvj8CotTLucug6u/pB11Popo0hpSHDVelwGPFs9Fs5u1D8MAmUZQqa1J0WQ8dKAC938IMzHCuX91NRPlcoHmdLruh+LCVcQq8/Wz8MJiwoDLCXrmI1viGS0MaSVpBQp0/NZXw2Hy7t02T3Badc8AWWRxN1Kp86q9+iZ1K/GL71l1SvxAFnuet7QCRxBVpex+jp5Q7JYccpq+1zWiaQkxN+TXhFVcHhn7WCzciM/mHrtI9X+GiZ/5Bl7ypOx5hDJRCVQOOpyTTIvIEzFq4nksYskAgFc9DNHNx8UqyARIzq3zvYwiB3q3vSsN4y654oNrz4Tx38PlDnoKxUmoLhIUR5WTVz+wdIbtI+W+X0AqvUeUKynqqIClABC1MOxFQpX6Cknf8z/yFdDLqeUX4pJXKZvmENK5iTN5yetvSPag9B9/bnsZ+7irSx26heF4rAePPvEChe2/XjQ/uWtuayHyxlSsqQYeVCnprhqCczgm4hhhtMRDb4QOnk0oU0cdvBLR1DgGfDDCetSFxWim0ruik5yeGJaSuruQnR4gU63i354vAS/d/F4m2BrWsTyw13vrF34TJdNZiDTlQYAMa9jwGwRRaTU5vHwtfrrnzs/DKFuDYITMXvS9EukFGlX2PDCGm+qFJ01lysIpISgcumL4Woqi9G5dRc/QK/um6EqsIdybQdq2lyezL+jtqsoCOOnKBlL/C7gxhKEiI+AtDOvwER8fx2bpsiEFpayXw/UmBFTOp6Qxom+RQwFEDNVgGZMsF5/F04BU6sE0Vp0Fkpy3nP8s32fKoW37KkTzihuf3450lejp6cn5FZwRv2ASb4D/1iTtP4OfJNlxlilG3CS5nGGkKWfTcmKYcu52/1G6nGgGDiwycXgT12HFWDS+DpylnY8isJqBDHV+w9+8b5S+MBeFa0QPrOHnsCPuCG+dv0fpyy5v2Oc6J3vRvAcQauzX2ejP5t8OWr+xmX/5/z8f0znV+wXYnJ7Qgl006913qk7BEoDjXFJ9E91SnnRUUpByl5cpGx2XQy/HA9GI4Xd5ZVVZ0j9HWjq+X/qzZpvL/yHkC92vWgi4l2+5vgkl23L9Zdbd8r32g8Q7cMeT4YLG8DoiUINGE04dmpikC9JfqvuelZMxGE9dn0+gKT7NZ+3hwrULxJaWtb1t+XM8rJ9Xef/0g1vLranEl9fdbt85mOsYkBhbokbfTn+tXsS0+HzruIuvvbmsc2/fYPqO40iGSrZZqPmzSuHreHwWpIIeQdO7es4kXH/7dORicZSsQ47cLZ3yUpZcHjjg0HWQdZB1v8h6+aMClrX+XMRaWZNXxPb3ZSbZ23J0LK0VusxAePplE6NoADo683HM0ALWZB7jKjutesFcjfV4PQ+R3ufHzBp4pVviUrJrbA/nY7PAw0daq9L/cBGicNE3lHFeRLy88emU/DThnPBKACJZs0udr/wszA7viKxpI1A/Y6B5eJasphySqwTQhDPn+juSkKzpMY4e5e6mSFGiRbZT2kdp3ij3OCFA1Qxyhsq4WmWtZCBTJ0blNmj9CYNuEUai5zbjsM30ojS2e0LyhpozrG2QkEMzmr0FTlGT7awruauVd8oKcW37//lDbi4d3EgP8j5R3C4KjysGv4k/B7jMFIFG6sUgNU1N/0xMMUBz05R/V4QAaaHghZaCpY1TiJETVEsilx+FLGxA/1RsESgA2guzMxvtrv26Y5NAWlUL4RuRHSOU+BsPLPMhc1CoaZkzW1H2goM4wXR7ePx6oOHSqvf0mHvKfMmDPGbpB/Amd9sTXWtAMn8kfdqaAKeu6YGmiEkqpq0BYHK9QsBLbsqOAYcG12AmKgSTV/+jcl53W7Y6oktYePw7TQ6VjiDFWrT4hr3V74lxDoJ4BpNW6XoiB59GFvKlO6ZPJxDczLW4Xuqgoh9AaLPEaISxI1F8xPvUEZZRNN3srJamB1CNYoujfVE72w1LP7sdSuYWff9SBWXGfNMTBpv5gWQ/MbrcYBiZYDoDudemCc6JJx0p0QuUrq6gyXn79hOsFm7KqKs3fTfEtP/wea3I7Z/LSZpewzJAUOvudRVD4ViUGZSMvgjMZ/y2UXokQVDwljIQswWBHEbZjjH/sEhWsJyFzYkXFV8gp9EVFzGlHntMri+Ya0uj29mY3gaftJuhRpw68FK86YAdQZWTiPO85/mf/ut0NXkqLi0YzdcPwZjxoTSn13tChoGoV9v3lgOz4EYuZxah0EqSiK9lrHqjHE3rtJYINVgJmKyUBSUpPDe1lYcLgurmhEyc4nfaBAklZSw8aSTHAngNEiAbIT8J4cjdvvbMQ5tAGi0weI0yDrI+v+D9RtEeLMI5TiMWuWtr6K8kY6xEOrthFAresC9g4cb4mOPEZphzg/eRPuJ9dA2mLB5SAx84K2Gi13lUKt6MgXlWLnv8FBsqy47Bgf8mzcJC90viN6PYqbf/adi5nDfwMs9ntLj7a8VOgJVUn7Qo+OvCvQft6CSo3o/s+GVT7rTKpoXkA9Uv55tjs9tSzSvBQaHW+8mn878ZxdwCmoa2yp+q/7H2Wuhij83cXvK3r0bfXfxFqVM71+PX2YPqvEfpgbU3ygsS2m+mmWtyj8nZPVd56FlNFssQO+pNYwxs71Of7yzCk9/cmu6UOos04SX2RLKAIbTDjaLYlhM/+wB8iCIhGT+dY8n1jkMQjkiPCKb6mkmCzanPgaYS1xYFU8zqwxIOHjAYcVsZDg1WpndUY1yXUNJnVX5VQMUretKDoAb47Ggoo29r7xLhyUUBEgKUIaO05MiXMAhMVO5pNXc7FRpDIKJQ2/XqO2O7ayTuyHMAwSLQoPPKBhOxM4OCNsRWvd63CVCJ8O5IWKAuy85Y8N1P7jniNZykhIVJl3D4mrlMJb0syntKP1V1wUeKEOs1DHNTDNdiwzVGfQmamk8s2sD3FYgnoREtyNR09sXcAGOU0FWuKsMyDNLpBRssd0BoS2THrAbZmQtQKKRO/lBGBqENLL5Tr6BdnvA6vmgRQ1CwLOYyidWQqgN/oI6BGULgTsxtDv7l/gNpZbaMT2BZpSyOUAAH3rVZcUQllG1NOk9hL9uPlV+T3z6w+EHHKs36ljkSbdUXGPtCjBZA5RS6BcGiIHANwLeXhw8s1IXNIq6DgV3YVYq1BJVVOTyr2qNJqrQAdyzG2gnIyeg2Cl+gZg5/CQCf12azE1zGcl8gCcB1JK19QPWppsfRAVxsnm6OUpTFeWnaNkXpJiwO4XrtozDCwRwilB+durwg45jQdl6oT4oEPMtv/L01pTWaWUZ2A6GE5TqbJPa8QuQFGcr6viA8DVdICvtc/JregWjQAh9hkxUHYoknB6r/C1yuMBUfOSOOYT4bQBeQIJxgGZZLGEk5iCHTFbSTlKFNez5iQrguxGcmjb7iyyAO6OsG7FW1xQlmGLJ5hskE+evFb8dXY+pp2VBSkQkSzY7olm/JDbi6dJUhZq4ZM5wLk1rbVhNwiJspcRgjDwW127HBWkMkd5s/kgQBIDv8O0zcI2uVL0HrKat1VtBPa0I1NtLNEOmHjxmAqJfDDRroXbLBues/2Wya3IALujliE3Nmpy+gSucUVHi1UYUubEeLfqv3QPnhTZMzWMx8rZksHfgiaSJ4WWM57d4k0lSLon/AdCOhKJbeIVGp3mdWvPqZWulAz3WEx5+QSi363hwPGponMtC1zrbecLueQO0lpQiw333gW+cEeD2gfpIAXxh/UBfLOYHgc9QluQAmeMuhSAlnksaUI7a/koGW6Ba1KsIjE91YfusEnlmRRQ4YI6LMYlp2pVz6XR+oCDW2qxc8Af/cFg7/i1ZF+cmKhbc4pujA5YqXPXTi+pjud4VhxDhumPjF5r+O+d27WCjGVTj36EGqWKL3AOivGCPfEfnxf/s+8GD5EHyIHmQPEgeJA+SB8mD5EHyIHmQ/O8lm2K0jsa2hoBV+3Kpy9NebaWYjgYijmGma+v6X8Ucl7H0ZMCrXVTT8+uj0KEEtvtFXfH0b7+oiQrU7brZyG+IfPtd0P/ri6L/w5N5T9keA3uMj+Pc9f/t3Ef/SAa7ykVInLszHoXruydA4uzX/JFItgs8EqgOLyNi1TRZi2goxFt0QsSs6m50zkZOd90Sum4du0TWV1OFVK+RrKWAUQvy6pnPxLoQrV31pJjVWXx/Ov2CzqGyNLJioYsvv7i/Gt3WRWwEcnZh8421d3XzJXmFSPmK4ryypBzoukChfVnfu/GbsWZjU/ZmoevpdLTvsb5D6HXcSJI9P5Zb7zZ7esxj5C9S5DlP9Civva5dfTfP4zBoPfXeOxm4bLWzg42m1jmYVfbc+Vm2ixRmd5mtUEK0arvF+Ck2PeaChvnnUtRnnoWinYQfzcBpLfPFUcMQ2KIPPZVOlmvBoxx3u9lN6HNto5YaZf7rXYQ2M/y91LwKWjMhAaPwGdIUAGdqbUxtLnVIST27+94KFLNJQ/qTIwEOUO1foexf8VASiX6bwszkjwPpng34Fxso/uMx7/HZ8Cf5bHu+YMwaqtyO6QmRhJh5eDgGpnCq1Abntsp+/RIlPOJOhsteFWoWmnPlrX+FV+rIxI7df2FhsJ8VRBcWVAR2sjPaDhqjGyudrQftsXVC9o69z8Rh9PX+PGPTgyB4LvUeAq9SEveWbkr9cxv8W3BBp2UYiVHRwMBeQrO0hlFeWsJiv3GgxTSM6bcBNM9kIYc+gNylKqLW2S2RhB2BcK+lfJLM65TjJ2IPktnLrwgC5AdBy0OTrgnrwWp/TwYnEQ7nnEiKz0PCYBt1xy60sIltx19qdNxe31BGzhf/sEOa6qnUL0k1NsJPArR05f5A79pqb4/uBxyrtWglaAEv5CPGqZLHwt36+VtdeZzJW5wzC+yGh3LNS4l4Af7cQ5NqO0ZuYtXdSgrwAxEtZDXWHwZL1NHRad7MnNJKQ3RDT3aKTr7Y3GQTRSamPqjZfad9AU9eW+bdFhMIv6mnmGvzWuR1mMRd6Fa9QTPKE5mF5wtOtMkmDC1yB9f2kFOtex9a6oqMFnBamiAWmi2wEihLt9WObCEPhR3iobdGHTBvEB+Lbdq0V6gZRxzzbay6fM4rQRrCrEbdOx+1U36mXa5k50qiE9NQeER4BJpuhNhLD8VaZ9WpxZ5ef29kvTs9TTAatqhnnGxd+jT6pSojTjLbQ9lYZdgXpOLunAAvanEepO3wijWKTwO04ZOchGGtFfb1RXmTvpNnxEmZjPMrSuQZyllZeBk/jG+eHkAJQe1MZqq5D4WHu3GqdEquhqw0ez1mlO/1dySBASqtw/ZZmyE5Cyb3q1PR7Rc0mb4LBms31RrKVnvpXePS1LnH2wzjGE9GEVcKzeltj5LFpkoz5A0o+4qDw0mcKCt7ZDD8qj4kZIyGtzJruQsHxDntuYHeCNWkAPIiF70As8PvY7KUgwLi3AyhPcry3tih1xhC05bIcg//C+QUTyrhWW0rVF9C5GBIvojt7s7Fa7RdaI8OfV+T2O/q86H0iHVW60tnVfeYr83yKdmT88Abn9l0LNYAqb5hrPxck4P989zE1A2p9kLeVXI1+hpKVczelYASOKezRPqGWdcR01VO0iSEmZc0ly9Ra7dk+wXr91qgtZ+l0OiBh2PHeturJPk9ZAUQOvRmelnD55G1l4wWjGLIXkPjqTphZz5PmCGqoHWcyIhoh1OIbv9V/d4DFHpFdkGlDUWn30TSj7dlaLpFchbmaZqkvsIoHgKrafqXW3t0W6UBCwXPzEsWdzg/6GphAw51AzH0h4fhI3UNSztwXof6HPw5FL7VEnyHhO2UoFVf33PJQLUe+KRfyhn7r4W66NSMZ2pkCOzLXIUt8aYnputomhqSaDj6hZx9QPxODbXFQJZ+TBoH/7Ml8yA5c0SRUZxhyZQkZlIWeEtu+ZSbPkE04wSboluddmV/nLUZBpM+W03sW9+n/fTcNHoPJOfcNJaoyiCDGl5WqtURRZgdQGwXX0EIKNJouGg+53CYbFc6XQPNq9GoEwttGfht/WvUwupcLd0zlXWxybHnkM9qWsN5j5y9K13NhPT7XWHOsbYm/W33CrZlAfuIjF0inxXGTZqQJhkF2V3p9CtXOatQc/v/p5HO1jTaLt702SpJ87p/D/DWj2dfO15vZt0sc0JhkKMsjiMa5EvntmQTMYmzXBq5W9P/PM8e0rpJOru9uG0ETWK0UDe65QSFU98rQK1oMS3p9+SNC6DH+LdXi4/V//C0pF/f1VZtfFIQ/AXIbK60taFbsoVQkqN0TUFymZE5sV/MVBKHM+prAEk39j7xZ9t7S+WOUpv96gjcbnuB0F7A0yBmf3+ciSu6kJToR61bZ/W8DNnLn0vxTsyR/v/pivJPKtGjoqv3ZUDJfjXF10d/8o7O2USdjFIWLwCIFQlX4J5+4ZsKDIdj5RfBdI1NnzAFpJ+KtQWRlapwkXSPvVPo6eQtDvP8GGoRC5hG3XyqpibeKoZ8JRTovSOnyjLirJ6L9ueCP6tlfmmyNhd5Wn+K37ajbmxHztIBdoPJtPTl+rdkCNd4Q7pm6uRKa99trp1X6XwBHeoby5xcMWkKIRrMxtuyOxcdLtComJWCYdIPnYyTXhSaVHs3a67C8OjPExllqygvq+ItheVEqXaBJ8/1MtwMczq0VYgZOqEemFHH7JenP4Nyb+/TrksK2K90X/lZ/TKCr+jK3yuq32e7oLNF0dshO5/6nrbanxeZJq1ziFFO8Q3IYiES+nkK8u+g3PdQmxm1/oBy8jGmLDXO6kDoEoLOkPfHMYoKRz23U194Q7/t9zcGxEeVT37crFn6cr0/8h+f3ZJZBQyHPZ4okvV97vRO8yy+VWaDWM9ztBp7bGNZrjIZU0A5Gaw9Q4pZroj7XesxaQkcIUXrldnqzb3h8ufhncrIc+i6RQZCi6EhAXL5VsbIGzNkiik44CCYs+eMndGAa3y59h+HXgIIf8DTKf79cZ0a52rf1ZBVHDsfBrP13S+WHfVIfj9/s8zik2+/Dpcdwhkaan4V6+anycta4j1P4wmuzC7sMsXqRglcAlY75oOVx33WM5tMtKg0uKE13Mmo5UKBzikuKTSvoFYg5kVY7l+B8rOFmfUy3ot/nUhb/rfNbT4Ed84bm/N+pSEGKkfv48CC+LNqWyU/6AgEU/4qCwhLg0u20utsUkNspymK2aKMtt3GES+FQWuuDEeQ3j0pnzWVyy7ywg81eLQ5297siHzy0rijbThfcd4TjwWX9Wk3Sma/amRa/BWiB4MIn6biWo5uPpktMlqezaxUA3/3wDX9pdMw7WUL9MHDVSwv11jrAwzVxYR9/2JeStpaUZJGHP4BMURWX1MouSsB0yf5S4y6k/R0IToJnDTGTeNDdpeNgMHCwdjxld7qK2taLCchxdaoY22pfVjRbWhhvaPuG0N2eR4S3Q818GoI4jj1IbtU3gOdjCF3bkypi3q5poqm8nThEduDdNm0RgsE959P8qSYZlYaonxoosfA3k+AAN9Y9hRaYIRFwhc6Ww0REXeqycueAWwX4M/uHcE+RHgv+5HnCcrzZDO8o7U7g9WRcV9dXF7TWfy7EigCIHM78iC8HQx2OYzyKuQv9nb/FkupMrPSidsO0o/Hyi+FC4LOVc/Z/Ec6vIzoUhKxjMdDUStXFHzSOr/nCHPW44lgzs4F1D8BQHq7SdEPs7L60MUR3XOaxOd2F7IC2ZsgzKfb6PlxszKBpZdZfxVtZpi5kNnENUDBEzLK2azM1EHI3EiGIH7vbq4cduXuTm0DAWi3frQPa13jSm85BnB3b/AZuZDdgNAvZXi5NAfdVTNxJsvdxHbrnoEgbim0a7iKa/vjV3OCiIw6bsgLuijWpWKdxqp8fwhHw73FP1XRUqToOn/f7iLWt3eCPT7re5gF+/JI/64Ktvb2FK27J/dBrm+A3S7egH3eUUr5yfwuNKT9RjpHewqBFu/93Hdend5j9+bl9O9WNCQhJ0LF/dP3RdGDkP5P+n5p/nA5RRB0zwYl640QivRw/yd6j1k833d+uQtDPaj3/eZ+yX2w67ZP3Kq4tcsuLdny9X8BUEsDBBQAAgAIACOuDklwa966SwAAAGoAAAAbAAAAdW5pdmVyc2FsL3VuaXZlcnNhbC5wbmcueG1ss7GvyM1RKEstKs7Mz7NVMtQzULK34+WyKShKLctMLVeoAIoBBSFASaESyDVCcMszU0oybJXMzUwRYhmpmekZJbZKpuYmcEF9oJEAUEsBAgAAFAACAAgAIq4OSRUq2HN3BAAABBEAAB0AAAAAAAAAAQAAAAAAAAAAAHVuaXZlcnNhbC9jb21tb25fbWVzc2FnZXMubG5nUEsBAgAAFAACAAgAIq4OSXGEZPRyBAAAyRAAAC4AAAAAAAAAAQAAAAAAsgQAAHVuaXZlcnNhbC9jdXN0b21fcHJlc2V0cy8wL2NvbW1vbl9tZXNzYWdlcy5sbmdQSwECAAAUAAIACAAirg5JdGfpSP4DAAApEQAAJwAAAAAAAAABAAAAAABwCQAAdW5pdmVyc2FsL2ZsYXNoX3B1Ymxpc2hpbmdfc2V0dGluZ3MueG1sUEsBAgAAFAACAAgAIq4OSVgFQu+2AgAAUgoAACEAAAAAAAAAAQAAAAAAsw0AAHVuaXZlcnNhbC9mbGFzaF9za2luX3NldHRpbmdzLnhtbFBLAQIAABQAAgAIACKuDknC2aon0QMAADoQAAAmAAAAAAAAAAEAAAAAAKgQAAB1bml2ZXJzYWwvaHRtbF9wdWJsaXNoaW5nX3NldHRpbmdzLnhtbFBLAQIAABQAAgAIACKuDklCnB5dmQEAABwGAAAfAAAAAAAAAAEAAAAAAL0UAAB1bml2ZXJzYWwvaHRtbF9za2luX3NldHRpbmdzLmpzUEsBAgAAFAACAAgAIq4OSTuheNvuAAAAVwIAABoAAAAAAAAAAQAAAAAAkxYAAHVuaXZlcnNhbC9pMThuX3ByZXNldHMueG1sUEsBAgAAFAACAAgAIq4OSZQTsyJpAAAAbgAAABwAAAAAAAAAAQAAAAAAuRcAAHVuaXZlcnNhbC9sb2NhbF9zZXR0aW5ncy54bWxQSwECAAAUAAIACAD3klNHI7RO+/sCAACwCAAAFAAAAAAAAAABAAAAAABcGAAAdW5pdmVyc2FsL3BsYXllci54bWxQSwECAAAUAAIACAAirg5JNdvZrWgBAADzAgAAKQAAAAAAAAABAAAAAACJGwAAdW5pdmVyc2FsL3NraW5fY3VzdG9taXphdGlvbl9zZXR0aW5ncy54bWxQSwECAAAUAAIACAAirg5JXtaLAYUaAADpOAAAFwAAAAAAAAAAAAAAAAA4HQAAdW5pdmVyc2FsL3VuaXZlcnNhbC5wbmdQSwECAAAUAAIACAAjrg5JcGveuksAAABqAAAAGwAAAAAAAAABAAAAAADyNwAAdW5pdmVyc2FsL3VuaXZlcnNhbC5wbmcueG1sUEsFBgAAAAAMAAwApQMAAHY4AAAAAA=="/>
  <p:tag name="ISPRING_ULTRA_SCORM_COURSE_ID" val="98DFFE17-3ADE-4918-B25C-0EEAA7BC69B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模板0813"/>
</p:tagLst>
</file>

<file path=ppt/theme/theme1.xml><?xml version="1.0" encoding="utf-8"?>
<a:theme xmlns:a="http://schemas.openxmlformats.org/drawingml/2006/main" name="第一PPT，www.1ppt.com">
  <a:themeElements>
    <a:clrScheme name="商务绿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EEF390"/>
      </a:accent1>
      <a:accent2>
        <a:srgbClr val="2F2F2F"/>
      </a:accent2>
      <a:accent3>
        <a:srgbClr val="2CBCA3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1736</Words>
  <Application>Microsoft Macintosh PowerPoint</Application>
  <PresentationFormat>宽屏</PresentationFormat>
  <Paragraphs>395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DengXian</vt:lpstr>
      <vt:lpstr>Impact</vt:lpstr>
      <vt:lpstr>Lato Regular</vt:lpstr>
      <vt:lpstr>MS PGothic</vt:lpstr>
      <vt:lpstr>Open Sans</vt:lpstr>
      <vt:lpstr>等线</vt:lpstr>
      <vt:lpstr>微软雅黑</vt:lpstr>
      <vt:lpstr>第一PPT，www.1ppt.com</vt:lpstr>
      <vt:lpstr>PowerPoint 演示文稿</vt:lpstr>
      <vt:lpstr>PowerPoint 演示文稿</vt:lpstr>
      <vt:lpstr>PowerPoint 演示文稿</vt:lpstr>
      <vt:lpstr>常见故障类型 --- ISSUE平台</vt:lpstr>
      <vt:lpstr>常见故障类型 --- 丽人缺陷统计</vt:lpstr>
      <vt:lpstr>常见故障类型 --- CaseStudy</vt:lpstr>
      <vt:lpstr>PowerPoint 演示文稿</vt:lpstr>
      <vt:lpstr>系统层</vt:lpstr>
      <vt:lpstr>系统层</vt:lpstr>
      <vt:lpstr>系统层</vt:lpstr>
      <vt:lpstr>系统层</vt:lpstr>
      <vt:lpstr>系统层</vt:lpstr>
      <vt:lpstr>存储层</vt:lpstr>
      <vt:lpstr>F2E</vt:lpstr>
      <vt:lpstr>JVM</vt:lpstr>
      <vt:lpstr>JVM续</vt:lpstr>
      <vt:lpstr>线程相关</vt:lpstr>
      <vt:lpstr>锁相关</vt:lpstr>
      <vt:lpstr>Java常见故障</vt:lpstr>
      <vt:lpstr>Java常见故障续</vt:lpstr>
      <vt:lpstr>PowerPoint 演示文稿</vt:lpstr>
      <vt:lpstr>场景一</vt:lpstr>
      <vt:lpstr>场景二</vt:lpstr>
      <vt:lpstr>场景三</vt:lpstr>
      <vt:lpstr>PowerPoint 演示文稿</vt:lpstr>
      <vt:lpstr>应急机制</vt:lpstr>
      <vt:lpstr>压测常态化</vt:lpstr>
      <vt:lpstr>流程规范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Microsoft Office 用户</cp:lastModifiedBy>
  <cp:revision>178</cp:revision>
  <cp:lastPrinted>2017-11-26T10:07:23Z</cp:lastPrinted>
  <dcterms:created xsi:type="dcterms:W3CDTF">2016-08-13T12:14:10Z</dcterms:created>
  <dcterms:modified xsi:type="dcterms:W3CDTF">2017-11-27T04:04:08Z</dcterms:modified>
</cp:coreProperties>
</file>